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4" r:id="rId5"/>
    <p:sldId id="261" r:id="rId6"/>
    <p:sldId id="265" r:id="rId7"/>
    <p:sldId id="267" r:id="rId8"/>
    <p:sldId id="271" r:id="rId9"/>
    <p:sldId id="266" r:id="rId10"/>
    <p:sldId id="269" r:id="rId11"/>
    <p:sldId id="268" r:id="rId12"/>
    <p:sldId id="272" r:id="rId13"/>
    <p:sldId id="273" r:id="rId14"/>
    <p:sldId id="274" r:id="rId15"/>
    <p:sldId id="280" r:id="rId16"/>
    <p:sldId id="275" r:id="rId17"/>
    <p:sldId id="283" r:id="rId18"/>
    <p:sldId id="284" r:id="rId19"/>
    <p:sldId id="285" r:id="rId20"/>
    <p:sldId id="276" r:id="rId21"/>
    <p:sldId id="278" r:id="rId22"/>
    <p:sldId id="263" r:id="rId23"/>
    <p:sldId id="279" r:id="rId24"/>
    <p:sldId id="281" r:id="rId25"/>
    <p:sldId id="262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3E4CE-97A8-4DD4-AB21-9980FEAA5031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11893-2D01-4F85-9C3D-66296FC6A13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3E4CE-97A8-4DD4-AB21-9980FEAA5031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11893-2D01-4F85-9C3D-66296FC6A13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3E4CE-97A8-4DD4-AB21-9980FEAA5031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11893-2D01-4F85-9C3D-66296FC6A13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3E4CE-97A8-4DD4-AB21-9980FEAA5031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11893-2D01-4F85-9C3D-66296FC6A13B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3E4CE-97A8-4DD4-AB21-9980FEAA5031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11893-2D01-4F85-9C3D-66296FC6A13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3E4CE-97A8-4DD4-AB21-9980FEAA5031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11893-2D01-4F85-9C3D-66296FC6A13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3E4CE-97A8-4DD4-AB21-9980FEAA5031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11893-2D01-4F85-9C3D-66296FC6A13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3E4CE-97A8-4DD4-AB21-9980FEAA5031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11893-2D01-4F85-9C3D-66296FC6A13B}" type="slidenum">
              <a:rPr lang="en-GB" smtClean="0"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3E4CE-97A8-4DD4-AB21-9980FEAA5031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11893-2D01-4F85-9C3D-66296FC6A13B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3E4CE-97A8-4DD4-AB21-9980FEAA5031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11893-2D01-4F85-9C3D-66296FC6A13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3E4CE-97A8-4DD4-AB21-9980FEAA5031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11893-2D01-4F85-9C3D-66296FC6A13B}" type="slidenum">
              <a:rPr lang="en-GB" smtClean="0"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6FA3E4CE-97A8-4DD4-AB21-9980FEAA5031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4E11893-2D01-4F85-9C3D-66296FC6A13B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3">
                    <a:lumMod val="50000"/>
                  </a:schemeClr>
                </a:solidFill>
              </a:rPr>
              <a:t>Toileting Training</a:t>
            </a:r>
            <a:endParaRPr lang="en-GB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7030A0"/>
                </a:solidFill>
              </a:rPr>
              <a:t>What to expect and advice in being successful</a:t>
            </a:r>
            <a:endParaRPr lang="en-GB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38395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3629736"/>
          </a:xfrm>
        </p:spPr>
        <p:txBody>
          <a:bodyPr>
            <a:normAutofit fontScale="90000"/>
          </a:bodyPr>
          <a:lstStyle/>
          <a:p>
            <a:pPr algn="l"/>
            <a:r>
              <a:rPr lang="en-GB" sz="2400" dirty="0" smtClean="0">
                <a:solidFill>
                  <a:schemeClr val="tx1"/>
                </a:solidFill>
              </a:rPr>
              <a:t>Passing soft poo daily or every other day, if not 4 times a week. (See poo checker)</a:t>
            </a:r>
            <a:br>
              <a:rPr lang="en-GB" sz="2400" dirty="0" smtClean="0">
                <a:solidFill>
                  <a:schemeClr val="tx1"/>
                </a:solidFill>
              </a:rPr>
            </a:br>
            <a:r>
              <a:rPr lang="en-GB" sz="2400" dirty="0" smtClean="0">
                <a:solidFill>
                  <a:schemeClr val="tx1"/>
                </a:solidFill>
              </a:rPr>
              <a:t/>
            </a:r>
            <a:br>
              <a:rPr lang="en-GB" sz="2400" dirty="0" smtClean="0">
                <a:solidFill>
                  <a:schemeClr val="tx1"/>
                </a:solidFill>
              </a:rPr>
            </a:br>
            <a:r>
              <a:rPr lang="en-GB" sz="2400" dirty="0" smtClean="0">
                <a:solidFill>
                  <a:schemeClr val="tx1"/>
                </a:solidFill>
              </a:rPr>
              <a:t>Wee should be regular, light in colour, never painful</a:t>
            </a:r>
            <a:br>
              <a:rPr lang="en-GB" sz="2400" dirty="0" smtClean="0">
                <a:solidFill>
                  <a:schemeClr val="tx1"/>
                </a:solidFill>
              </a:rPr>
            </a:br>
            <a:r>
              <a:rPr lang="en-GB" sz="2400" dirty="0">
                <a:solidFill>
                  <a:schemeClr val="tx1"/>
                </a:solidFill>
              </a:rPr>
              <a:t/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GB" sz="2400" dirty="0">
                <a:solidFill>
                  <a:schemeClr val="tx1"/>
                </a:solidFill>
              </a:rPr>
              <a:t>D</a:t>
            </a:r>
            <a:r>
              <a:rPr lang="en-GB" sz="2400" dirty="0" smtClean="0">
                <a:solidFill>
                  <a:schemeClr val="tx1"/>
                </a:solidFill>
              </a:rPr>
              <a:t>rinking is really important, ideally 6-8 cups of water, throughout the day (see wee checker)</a:t>
            </a:r>
            <a:br>
              <a:rPr lang="en-GB" sz="2400" dirty="0" smtClean="0">
                <a:solidFill>
                  <a:schemeClr val="tx1"/>
                </a:solidFill>
              </a:rPr>
            </a:br>
            <a:r>
              <a:rPr lang="en-GB" sz="2400" dirty="0">
                <a:solidFill>
                  <a:schemeClr val="tx1"/>
                </a:solidFill>
              </a:rPr>
              <a:t/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GB" sz="2400" dirty="0" smtClean="0">
                <a:solidFill>
                  <a:srgbClr val="FF0000"/>
                </a:solidFill>
              </a:rPr>
              <a:t>Don’t limit their drinks to help them stay dry – it doesn’t work! The bladder needs to be properly filled and emptied to behave properly.</a:t>
            </a:r>
            <a:r>
              <a:rPr lang="en-GB" sz="2400" dirty="0" smtClean="0">
                <a:solidFill>
                  <a:schemeClr val="tx1"/>
                </a:solidFill>
              </a:rPr>
              <a:t/>
            </a:r>
            <a:br>
              <a:rPr lang="en-GB" sz="2400" dirty="0" smtClean="0">
                <a:solidFill>
                  <a:schemeClr val="tx1"/>
                </a:solidFill>
              </a:rPr>
            </a:br>
            <a:r>
              <a:rPr lang="en-GB" sz="2000" dirty="0"/>
              <a:t>Don't limit their drinks to help them stay dry - it doesn't work! The </a:t>
            </a:r>
            <a:r>
              <a:rPr lang="en-GB" sz="2000" dirty="0" smtClean="0"/>
              <a:t>bladder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GB" sz="2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What do we need to think about before we start potty/toilet training?</a:t>
            </a:r>
            <a:endParaRPr lang="en-GB" sz="28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453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When should we start potty/toilet training?</a:t>
            </a:r>
            <a:endParaRPr lang="en-GB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2348880"/>
            <a:ext cx="8988358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Many children will not suddenly display that they’re ready to potty train or ask to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When </a:t>
            </a:r>
            <a:r>
              <a:rPr lang="en-GB" b="1" dirty="0" smtClean="0"/>
              <a:t>you</a:t>
            </a:r>
            <a:r>
              <a:rPr lang="en-GB" dirty="0" smtClean="0"/>
              <a:t> are ready to help your children to learn and </a:t>
            </a:r>
            <a:r>
              <a:rPr lang="en-GB" b="1" dirty="0" smtClean="0"/>
              <a:t>you</a:t>
            </a:r>
            <a:r>
              <a:rPr lang="en-GB" dirty="0" smtClean="0"/>
              <a:t> are in the right state of mind </a:t>
            </a:r>
          </a:p>
          <a:p>
            <a:r>
              <a:rPr lang="en-GB" dirty="0" smtClean="0"/>
              <a:t>      to be consistent with this.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We want it to be thought of as process rather than an event, something that will take</a:t>
            </a:r>
          </a:p>
          <a:p>
            <a:r>
              <a:rPr lang="en-GB" dirty="0" smtClean="0"/>
              <a:t>      time, in which your child learns a set of skills, so they are ready for no more nappies, </a:t>
            </a:r>
          </a:p>
          <a:p>
            <a:r>
              <a:rPr lang="en-GB" dirty="0"/>
              <a:t> </a:t>
            </a:r>
            <a:r>
              <a:rPr lang="en-GB" dirty="0" smtClean="0"/>
              <a:t>     it won’t happen over night.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You can start thinking about it right from the age where they’re sitting up </a:t>
            </a:r>
          </a:p>
          <a:p>
            <a:r>
              <a:rPr lang="en-GB" dirty="0" smtClean="0"/>
              <a:t>      independently, introduce the potty and get them used to it and start to learn to build </a:t>
            </a:r>
          </a:p>
          <a:p>
            <a:r>
              <a:rPr lang="en-GB" dirty="0" smtClean="0"/>
              <a:t>      up the skills.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Using a potty before they stop using nappies, gives them the time and </a:t>
            </a:r>
          </a:p>
          <a:p>
            <a:r>
              <a:rPr lang="en-GB" dirty="0" smtClean="0"/>
              <a:t>      practice they need to succeed with being independent from nappies when the time</a:t>
            </a:r>
          </a:p>
          <a:p>
            <a:r>
              <a:rPr lang="en-GB" dirty="0"/>
              <a:t> </a:t>
            </a:r>
            <a:r>
              <a:rPr lang="en-GB" dirty="0" smtClean="0"/>
              <a:t>     comes.</a:t>
            </a:r>
          </a:p>
        </p:txBody>
      </p:sp>
    </p:spTree>
    <p:extLst>
      <p:ext uri="{BB962C8B-B14F-4D97-AF65-F5344CB8AC3E}">
        <p14:creationId xmlns:p14="http://schemas.microsoft.com/office/powerpoint/2010/main" val="10181682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1412776"/>
            <a:ext cx="864371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Research shows it is better for your child’s bladder and bowel health to stop </a:t>
            </a:r>
            <a:r>
              <a:rPr lang="en-GB" dirty="0" smtClean="0"/>
              <a:t>using</a:t>
            </a:r>
          </a:p>
          <a:p>
            <a:r>
              <a:rPr lang="en-GB" dirty="0" smtClean="0"/>
              <a:t>      nappies </a:t>
            </a:r>
            <a:r>
              <a:rPr lang="en-GB" dirty="0"/>
              <a:t>between 18 and 30 </a:t>
            </a:r>
            <a:r>
              <a:rPr lang="en-GB" dirty="0" smtClean="0"/>
              <a:t>months</a:t>
            </a:r>
            <a:r>
              <a:rPr lang="en-GB" dirty="0"/>
              <a:t> </a:t>
            </a:r>
            <a:r>
              <a:rPr lang="en-GB" sz="1200" dirty="0" smtClean="0"/>
              <a:t>(it helps prevent constipation, it prepares children for school, and helps </a:t>
            </a:r>
          </a:p>
          <a:p>
            <a:r>
              <a:rPr lang="en-GB" sz="1200" dirty="0"/>
              <a:t> </a:t>
            </a:r>
            <a:r>
              <a:rPr lang="en-GB" sz="1200" dirty="0" smtClean="0"/>
              <a:t>        with their well being/independence).</a:t>
            </a:r>
            <a:endParaRPr lang="en-GB" dirty="0" smtClean="0"/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longer you leave it, the harder it can be for your child to learn this new skill and </a:t>
            </a:r>
            <a:endParaRPr lang="en-GB" dirty="0" smtClean="0"/>
          </a:p>
          <a:p>
            <a:r>
              <a:rPr lang="en-GB" dirty="0" smtClean="0"/>
              <a:t>      accept </a:t>
            </a:r>
            <a:r>
              <a:rPr lang="en-GB" dirty="0"/>
              <a:t>not having a nappy on anymore.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69642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3 Step Approach</a:t>
            </a:r>
            <a:endParaRPr lang="en-GB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916832"/>
            <a:ext cx="5506636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solidFill>
                  <a:srgbClr val="C00000"/>
                </a:solidFill>
              </a:rPr>
              <a:t>Step 1</a:t>
            </a:r>
            <a:r>
              <a:rPr lang="en-GB" sz="3600" dirty="0" smtClean="0"/>
              <a:t>    Preparation</a:t>
            </a:r>
          </a:p>
          <a:p>
            <a:endParaRPr lang="en-GB" sz="3600" dirty="0"/>
          </a:p>
          <a:p>
            <a:endParaRPr lang="en-GB" sz="3600" dirty="0" smtClean="0"/>
          </a:p>
          <a:p>
            <a:r>
              <a:rPr lang="en-GB" sz="3600" dirty="0" smtClean="0">
                <a:solidFill>
                  <a:srgbClr val="C00000"/>
                </a:solidFill>
              </a:rPr>
              <a:t>Step 2</a:t>
            </a:r>
            <a:r>
              <a:rPr lang="en-GB" sz="3600" dirty="0" smtClean="0"/>
              <a:t>   Practice</a:t>
            </a:r>
          </a:p>
          <a:p>
            <a:endParaRPr lang="en-GB" sz="3600" dirty="0"/>
          </a:p>
          <a:p>
            <a:endParaRPr lang="en-GB" sz="3600" dirty="0" smtClean="0"/>
          </a:p>
          <a:p>
            <a:r>
              <a:rPr lang="en-GB" sz="3600" dirty="0" smtClean="0">
                <a:solidFill>
                  <a:srgbClr val="C00000"/>
                </a:solidFill>
              </a:rPr>
              <a:t>Step 3 </a:t>
            </a:r>
            <a:r>
              <a:rPr lang="en-GB" sz="3600" dirty="0" smtClean="0"/>
              <a:t>  Stop Using Nappies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6401344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Step 1</a:t>
            </a:r>
            <a:r>
              <a:rPr lang="en-GB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: Preparation</a:t>
            </a:r>
            <a:r>
              <a:rPr lang="en-GB" b="1" dirty="0"/>
              <a:t/>
            </a:r>
            <a:br>
              <a:rPr lang="en-GB" b="1" dirty="0"/>
            </a:br>
            <a:endParaRPr lang="en-GB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2276872"/>
            <a:ext cx="8720657" cy="55399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Check that </a:t>
            </a:r>
            <a:r>
              <a:rPr lang="en-GB" dirty="0" smtClean="0"/>
              <a:t>there’s </a:t>
            </a:r>
            <a:r>
              <a:rPr lang="en-GB" dirty="0"/>
              <a:t>no underlying </a:t>
            </a:r>
            <a:r>
              <a:rPr lang="en-GB" dirty="0" smtClean="0"/>
              <a:t>constipation. </a:t>
            </a:r>
            <a:r>
              <a:rPr lang="en-GB" dirty="0"/>
              <a:t>If you think your child might be </a:t>
            </a:r>
            <a:endParaRPr lang="en-GB" dirty="0" smtClean="0"/>
          </a:p>
          <a:p>
            <a:r>
              <a:rPr lang="en-GB" dirty="0" smtClean="0"/>
              <a:t>      constipated</a:t>
            </a:r>
            <a:r>
              <a:rPr lang="en-GB" dirty="0"/>
              <a:t>, it's important to sort this </a:t>
            </a:r>
            <a:r>
              <a:rPr lang="en-GB" dirty="0" smtClean="0"/>
              <a:t>out </a:t>
            </a:r>
            <a:r>
              <a:rPr lang="en-GB" dirty="0"/>
              <a:t>before you stop using nappies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Make sure they are having plenty of water-based drinks on top of any milk. </a:t>
            </a:r>
            <a:endParaRPr lang="en-GB" dirty="0" smtClean="0"/>
          </a:p>
          <a:p>
            <a:r>
              <a:rPr lang="en-GB" dirty="0" smtClean="0"/>
              <a:t>      Keeping </a:t>
            </a:r>
            <a:r>
              <a:rPr lang="en-GB" dirty="0"/>
              <a:t>their bladder and bowel healthy and working properly will help with potty </a:t>
            </a:r>
            <a:endParaRPr lang="en-GB" dirty="0" smtClean="0"/>
          </a:p>
          <a:p>
            <a:r>
              <a:rPr lang="en-GB" dirty="0" smtClean="0"/>
              <a:t>      training. </a:t>
            </a:r>
            <a:r>
              <a:rPr lang="en-GB" sz="1200" dirty="0" smtClean="0"/>
              <a:t>(dark drinks, particularly those with artificial colourings or sweetener's, can irritate the bladder and may lead to </a:t>
            </a:r>
          </a:p>
          <a:p>
            <a:r>
              <a:rPr lang="en-GB" sz="1200" dirty="0"/>
              <a:t> </a:t>
            </a:r>
            <a:r>
              <a:rPr lang="en-GB" sz="1200" dirty="0" smtClean="0"/>
              <a:t>        increased urgency/frequency)</a:t>
            </a:r>
            <a:endParaRPr lang="en-GB" dirty="0" smtClean="0"/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Try to change nappies or pull-ups as soon as they are wet or soiled. This teaches </a:t>
            </a:r>
            <a:r>
              <a:rPr lang="en-GB" dirty="0" smtClean="0"/>
              <a:t>your</a:t>
            </a:r>
          </a:p>
          <a:p>
            <a:r>
              <a:rPr lang="en-GB" dirty="0" smtClean="0"/>
              <a:t>      child </a:t>
            </a:r>
            <a:r>
              <a:rPr lang="en-GB" dirty="0"/>
              <a:t>that it is normal to be clean and dry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Once they can stand, </a:t>
            </a:r>
            <a:r>
              <a:rPr lang="en-GB" dirty="0" smtClean="0"/>
              <a:t>you can involve </a:t>
            </a:r>
            <a:r>
              <a:rPr lang="en-GB" dirty="0"/>
              <a:t>them in </a:t>
            </a:r>
            <a:r>
              <a:rPr lang="en-GB" dirty="0" smtClean="0"/>
              <a:t>cleaning </a:t>
            </a:r>
            <a:r>
              <a:rPr lang="en-GB" dirty="0"/>
              <a:t>up and flushing poo down the </a:t>
            </a:r>
            <a:endParaRPr lang="en-GB" dirty="0" smtClean="0"/>
          </a:p>
          <a:p>
            <a:r>
              <a:rPr lang="en-GB" dirty="0" smtClean="0"/>
              <a:t>      toilet</a:t>
            </a:r>
            <a:r>
              <a:rPr lang="en-GB" dirty="0"/>
              <a:t>. Talk to them whilst you're doing it so they </a:t>
            </a:r>
            <a:endParaRPr lang="en-GB" dirty="0" smtClean="0"/>
          </a:p>
          <a:p>
            <a:r>
              <a:rPr lang="en-GB" dirty="0" smtClean="0"/>
              <a:t>      begin </a:t>
            </a:r>
            <a:r>
              <a:rPr lang="en-GB" dirty="0"/>
              <a:t>to understand where wee and poo goes and the language we use for the </a:t>
            </a:r>
            <a:r>
              <a:rPr lang="en-GB" dirty="0" smtClean="0"/>
              <a:t>toilet</a:t>
            </a:r>
          </a:p>
          <a:p>
            <a:r>
              <a:rPr lang="en-GB" dirty="0" smtClean="0"/>
              <a:t>      and how </a:t>
            </a:r>
            <a:r>
              <a:rPr lang="en-GB" dirty="0"/>
              <a:t>our body feels.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6046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1511356"/>
            <a:ext cx="901029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Regular, short periods without wearing a nappy or pull-up can help prepare your child </a:t>
            </a:r>
            <a:endParaRPr lang="en-GB" dirty="0" smtClean="0"/>
          </a:p>
          <a:p>
            <a:r>
              <a:rPr lang="en-GB" dirty="0" smtClean="0"/>
              <a:t>      for </a:t>
            </a:r>
            <a:r>
              <a:rPr lang="en-GB" dirty="0"/>
              <a:t>how it will feel when they stop using them completely. </a:t>
            </a:r>
            <a:endParaRPr lang="en-GB" dirty="0" smtClean="0"/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Let </a:t>
            </a:r>
            <a:r>
              <a:rPr lang="en-GB" dirty="0"/>
              <a:t>your child have some </a:t>
            </a:r>
            <a:r>
              <a:rPr lang="en-GB" dirty="0" smtClean="0"/>
              <a:t>nappy </a:t>
            </a:r>
            <a:r>
              <a:rPr lang="en-GB" dirty="0"/>
              <a:t>off time for up to 30 minutes after they've done a wee or poo. This will help </a:t>
            </a:r>
            <a:r>
              <a:rPr lang="en-GB" dirty="0" smtClean="0"/>
              <a:t>them get </a:t>
            </a:r>
            <a:r>
              <a:rPr lang="en-GB" dirty="0"/>
              <a:t>used to not wearing it, without having an accident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95250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Why feeling comfortable using the potty or toilet is </a:t>
            </a:r>
            <a:r>
              <a:rPr lang="en-GB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important </a:t>
            </a:r>
            <a:r>
              <a:rPr lang="en-GB" sz="24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GB" sz="24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endParaRPr lang="en-GB" sz="24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2132856"/>
            <a:ext cx="8885766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Teaching your child how to use a potty and feel comfortable around wee and poo gives </a:t>
            </a:r>
            <a:endParaRPr lang="en-GB" dirty="0" smtClean="0"/>
          </a:p>
          <a:p>
            <a:r>
              <a:rPr lang="en-GB" dirty="0" smtClean="0"/>
              <a:t>them </a:t>
            </a:r>
            <a:r>
              <a:rPr lang="en-GB" dirty="0"/>
              <a:t>a gentle journey towards being independent from nappies. It also helps avoid many </a:t>
            </a:r>
            <a:endParaRPr lang="en-GB" dirty="0" smtClean="0"/>
          </a:p>
          <a:p>
            <a:r>
              <a:rPr lang="en-GB" dirty="0" smtClean="0"/>
              <a:t>common </a:t>
            </a:r>
            <a:r>
              <a:rPr lang="en-GB" dirty="0"/>
              <a:t>potty training problems in the future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 smtClean="0">
                <a:solidFill>
                  <a:srgbClr val="FF0000"/>
                </a:solidFill>
              </a:rPr>
              <a:t>How you can help</a:t>
            </a:r>
            <a:r>
              <a:rPr lang="en-GB" dirty="0" smtClean="0"/>
              <a:t>:</a:t>
            </a:r>
          </a:p>
          <a:p>
            <a:endParaRPr lang="en-GB" dirty="0"/>
          </a:p>
          <a:p>
            <a:r>
              <a:rPr lang="en-GB" dirty="0" smtClean="0"/>
              <a:t>Talk </a:t>
            </a:r>
            <a:r>
              <a:rPr lang="en-GB" dirty="0"/>
              <a:t>about wee and poo when you change them </a:t>
            </a:r>
            <a:endParaRPr lang="en-GB" dirty="0" smtClean="0"/>
          </a:p>
          <a:p>
            <a:r>
              <a:rPr lang="en-GB" dirty="0" smtClean="0"/>
              <a:t> </a:t>
            </a:r>
          </a:p>
          <a:p>
            <a:r>
              <a:rPr lang="en-GB" dirty="0" smtClean="0"/>
              <a:t>Let </a:t>
            </a:r>
            <a:r>
              <a:rPr lang="en-GB" dirty="0"/>
              <a:t>them see you use </a:t>
            </a:r>
            <a:r>
              <a:rPr lang="en-GB" dirty="0" smtClean="0"/>
              <a:t>the toilet</a:t>
            </a:r>
          </a:p>
          <a:p>
            <a:endParaRPr lang="en-GB" dirty="0"/>
          </a:p>
          <a:p>
            <a:r>
              <a:rPr lang="en-GB" dirty="0" smtClean="0"/>
              <a:t>Always </a:t>
            </a:r>
            <a:r>
              <a:rPr lang="en-GB" dirty="0"/>
              <a:t>use positive language about the wee and poo your child </a:t>
            </a:r>
            <a:r>
              <a:rPr lang="en-GB" dirty="0" smtClean="0"/>
              <a:t>passes</a:t>
            </a:r>
          </a:p>
          <a:p>
            <a:r>
              <a:rPr lang="en-GB" dirty="0" smtClean="0"/>
              <a:t>not ‘smelly</a:t>
            </a:r>
            <a:r>
              <a:rPr lang="en-GB" dirty="0"/>
              <a:t>’ or ‘stinky</a:t>
            </a:r>
            <a:r>
              <a:rPr lang="en-GB" dirty="0" smtClean="0"/>
              <a:t>’</a:t>
            </a:r>
          </a:p>
          <a:p>
            <a:endParaRPr lang="en-GB" dirty="0"/>
          </a:p>
          <a:p>
            <a:r>
              <a:rPr lang="en-GB" dirty="0"/>
              <a:t>Try to stay calm and not put pressure on yourself or your </a:t>
            </a:r>
            <a:r>
              <a:rPr lang="en-GB" dirty="0" smtClean="0"/>
              <a:t>child</a:t>
            </a:r>
          </a:p>
          <a:p>
            <a:endParaRPr lang="en-GB" dirty="0"/>
          </a:p>
          <a:p>
            <a:r>
              <a:rPr lang="en-GB" dirty="0"/>
              <a:t>Keep the potty around, and talk about wee and poo when you're changing </a:t>
            </a:r>
            <a:r>
              <a:rPr lang="en-GB" dirty="0" smtClean="0"/>
              <a:t>nappies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32405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Step 2</a:t>
            </a:r>
            <a:r>
              <a:rPr lang="en-GB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: Practice</a:t>
            </a:r>
            <a:br>
              <a:rPr lang="en-GB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endParaRPr lang="en-GB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2204864"/>
            <a:ext cx="8747908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From the time your child can safely sit up by themselves, they can start sitting on a </a:t>
            </a:r>
            <a:r>
              <a:rPr lang="en-GB" dirty="0" smtClean="0"/>
              <a:t>potty</a:t>
            </a:r>
          </a:p>
          <a:p>
            <a:r>
              <a:rPr lang="en-GB" dirty="0" smtClean="0"/>
              <a:t>with </a:t>
            </a:r>
            <a:r>
              <a:rPr lang="en-GB" dirty="0"/>
              <a:t>your help</a:t>
            </a:r>
            <a:r>
              <a:rPr lang="en-GB" dirty="0" smtClean="0"/>
              <a:t>.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Good </a:t>
            </a:r>
            <a:r>
              <a:rPr lang="en-GB" dirty="0"/>
              <a:t>times to try a potty sit include</a:t>
            </a:r>
            <a:r>
              <a:rPr lang="en-GB" dirty="0" smtClean="0"/>
              <a:t>: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Shortly after they wake </a:t>
            </a:r>
            <a:r>
              <a:rPr lang="en-GB" dirty="0" smtClean="0"/>
              <a:t>up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After </a:t>
            </a:r>
            <a:r>
              <a:rPr lang="en-GB" dirty="0" smtClean="0"/>
              <a:t>mealtimes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Anytime you know your child needs to go (if you see them straining for a </a:t>
            </a:r>
            <a:r>
              <a:rPr lang="en-GB" dirty="0" smtClean="0"/>
              <a:t>poo, or </a:t>
            </a:r>
          </a:p>
          <a:p>
            <a:r>
              <a:rPr lang="en-GB" dirty="0"/>
              <a:t> </a:t>
            </a:r>
            <a:r>
              <a:rPr lang="en-GB" dirty="0" smtClean="0"/>
              <a:t>    wriggling like they need a wee)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52526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484784"/>
            <a:ext cx="864691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Don't forget at this practice stage they can still wear a nappy, but it will boost their </a:t>
            </a:r>
          </a:p>
          <a:p>
            <a:r>
              <a:rPr lang="en-GB" dirty="0" smtClean="0"/>
              <a:t>capabilities and awareness if they have some nappy free time and potty sits.</a:t>
            </a:r>
          </a:p>
          <a:p>
            <a:endParaRPr lang="en-GB" dirty="0" smtClean="0"/>
          </a:p>
          <a:p>
            <a:r>
              <a:rPr lang="en-GB" dirty="0" smtClean="0"/>
              <a:t>Dress them in loose fitting trousers during these periods rather than pants as they may </a:t>
            </a:r>
          </a:p>
          <a:p>
            <a:r>
              <a:rPr lang="en-GB" dirty="0" smtClean="0"/>
              <a:t>confuse this with wearing a nappy.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23623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556792"/>
            <a:ext cx="9161482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Once you've helped to grow your child's body awareness and they begin to develop </a:t>
            </a:r>
            <a:endParaRPr lang="en-GB" dirty="0" smtClean="0"/>
          </a:p>
          <a:p>
            <a:r>
              <a:rPr lang="en-GB" dirty="0" smtClean="0"/>
              <a:t>confidence </a:t>
            </a:r>
            <a:r>
              <a:rPr lang="en-GB" dirty="0"/>
              <a:t>in what they've learnt, you can then start to build in and give opportunities to </a:t>
            </a:r>
            <a:endParaRPr lang="en-GB" dirty="0" smtClean="0"/>
          </a:p>
          <a:p>
            <a:r>
              <a:rPr lang="en-GB" dirty="0" smtClean="0"/>
              <a:t>practice </a:t>
            </a:r>
            <a:r>
              <a:rPr lang="en-GB" dirty="0"/>
              <a:t>some more advanced skills. </a:t>
            </a: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r>
              <a:rPr lang="en-GB" dirty="0" smtClean="0"/>
              <a:t>     These </a:t>
            </a:r>
            <a:r>
              <a:rPr lang="en-GB" dirty="0"/>
              <a:t>include</a:t>
            </a:r>
            <a:r>
              <a:rPr lang="en-GB" dirty="0" smtClean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Words or signs that they can learn to help communicate their needs to </a:t>
            </a:r>
            <a:r>
              <a:rPr lang="en-GB" dirty="0" smtClean="0"/>
              <a:t>you.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How to push their pants down and pull them up again </a:t>
            </a:r>
            <a:r>
              <a:rPr lang="en-GB" dirty="0" smtClean="0"/>
              <a:t>afterwards.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Good personal hygiene: the correct way to use toilet paper for wiping, handwashing and </a:t>
            </a:r>
            <a:endParaRPr lang="en-GB" dirty="0" smtClean="0"/>
          </a:p>
          <a:p>
            <a:r>
              <a:rPr lang="en-GB" dirty="0" smtClean="0"/>
              <a:t>      drying.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80185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Help </a:t>
            </a:r>
            <a:r>
              <a:rPr lang="en-GB" sz="32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your child to learn through play</a:t>
            </a:r>
            <a:br>
              <a:rPr lang="en-GB" sz="32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endParaRPr lang="en-GB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2060848"/>
            <a:ext cx="8513613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Using play can help teach your child what you expect as well as motivate them. </a:t>
            </a:r>
            <a:endParaRPr lang="en-GB" dirty="0" smtClean="0"/>
          </a:p>
          <a:p>
            <a:r>
              <a:rPr lang="en-GB" dirty="0" smtClean="0"/>
              <a:t>You </a:t>
            </a:r>
            <a:r>
              <a:rPr lang="en-GB" dirty="0"/>
              <a:t>can use stories, characters and toys to explain to your child what they need to do </a:t>
            </a:r>
            <a:endParaRPr lang="en-GB" dirty="0" smtClean="0"/>
          </a:p>
          <a:p>
            <a:r>
              <a:rPr lang="en-GB" dirty="0" smtClean="0"/>
              <a:t>and </a:t>
            </a:r>
            <a:r>
              <a:rPr lang="en-GB" dirty="0"/>
              <a:t>teach them how to do it</a:t>
            </a:r>
            <a:r>
              <a:rPr lang="en-GB" dirty="0" smtClean="0"/>
              <a:t>.</a:t>
            </a:r>
          </a:p>
          <a:p>
            <a:endParaRPr lang="en-GB" dirty="0" smtClean="0"/>
          </a:p>
          <a:p>
            <a:r>
              <a:rPr lang="en-GB" dirty="0" smtClean="0">
                <a:solidFill>
                  <a:srgbClr val="FF0000"/>
                </a:solidFill>
              </a:rPr>
              <a:t>Some things to try:</a:t>
            </a:r>
            <a:endParaRPr lang="en-GB" dirty="0">
              <a:solidFill>
                <a:srgbClr val="FF0000"/>
              </a:solidFill>
            </a:endParaRPr>
          </a:p>
          <a:p>
            <a:endParaRPr lang="en-GB" dirty="0" smtClean="0"/>
          </a:p>
          <a:p>
            <a:r>
              <a:rPr lang="en-GB" dirty="0" smtClean="0"/>
              <a:t>Have </a:t>
            </a:r>
            <a:r>
              <a:rPr lang="en-GB" dirty="0"/>
              <a:t>a favourite doll or toy pretend to use the </a:t>
            </a:r>
            <a:r>
              <a:rPr lang="en-GB" dirty="0" smtClean="0"/>
              <a:t>potty</a:t>
            </a:r>
          </a:p>
          <a:p>
            <a:endParaRPr lang="en-GB" dirty="0"/>
          </a:p>
          <a:p>
            <a:r>
              <a:rPr lang="en-GB" dirty="0"/>
              <a:t>Use books and pictures to show how things </a:t>
            </a:r>
            <a:r>
              <a:rPr lang="en-GB" dirty="0" smtClean="0"/>
              <a:t>work</a:t>
            </a:r>
          </a:p>
          <a:p>
            <a:endParaRPr lang="en-GB" dirty="0"/>
          </a:p>
          <a:p>
            <a:r>
              <a:rPr lang="en-GB" dirty="0"/>
              <a:t>Help your child add some stickers to their potty to make it their </a:t>
            </a:r>
            <a:r>
              <a:rPr lang="en-GB" dirty="0" smtClean="0"/>
              <a:t>own</a:t>
            </a:r>
          </a:p>
          <a:p>
            <a:endParaRPr lang="en-GB" dirty="0"/>
          </a:p>
          <a:p>
            <a:r>
              <a:rPr lang="en-GB" dirty="0"/>
              <a:t>Set aside some toys or books that they only look at when on the potty or toilet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25474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Step 3</a:t>
            </a:r>
            <a:r>
              <a:rPr lang="en-GB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: Stopping using nappies</a:t>
            </a:r>
            <a:r>
              <a:rPr lang="en-GB" b="1" dirty="0"/>
              <a:t/>
            </a:r>
            <a:br>
              <a:rPr lang="en-GB" b="1" dirty="0"/>
            </a:b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2060848"/>
            <a:ext cx="865467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Stopping </a:t>
            </a:r>
            <a:r>
              <a:rPr lang="en-GB" dirty="0"/>
              <a:t>using nappies is a big change for </a:t>
            </a:r>
            <a:r>
              <a:rPr lang="en-GB" dirty="0" smtClean="0"/>
              <a:t>them and may seem daunting to you.</a:t>
            </a:r>
          </a:p>
          <a:p>
            <a:endParaRPr lang="en-GB" dirty="0"/>
          </a:p>
          <a:p>
            <a:r>
              <a:rPr lang="en-GB" dirty="0">
                <a:solidFill>
                  <a:srgbClr val="FF0000"/>
                </a:solidFill>
              </a:rPr>
              <a:t>Here are some tips to help make this stage easier for you both</a:t>
            </a:r>
            <a:r>
              <a:rPr lang="en-GB" dirty="0" smtClean="0">
                <a:solidFill>
                  <a:srgbClr val="FF0000"/>
                </a:solidFill>
              </a:rPr>
              <a:t>: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Make sure it’s a good time for </a:t>
            </a:r>
            <a:r>
              <a:rPr lang="en-GB" b="1" dirty="0"/>
              <a:t>you</a:t>
            </a:r>
            <a:r>
              <a:rPr lang="en-GB" dirty="0"/>
              <a:t> as well as your child</a:t>
            </a:r>
            <a:r>
              <a:rPr lang="en-GB" dirty="0" smtClean="0"/>
              <a:t>.</a:t>
            </a:r>
          </a:p>
          <a:p>
            <a:r>
              <a:rPr lang="en-GB" dirty="0" smtClean="0"/>
              <a:t>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A</a:t>
            </a:r>
            <a:r>
              <a:rPr lang="en-GB" dirty="0" smtClean="0"/>
              <a:t>void </a:t>
            </a:r>
            <a:r>
              <a:rPr lang="en-GB" dirty="0"/>
              <a:t>doing it </a:t>
            </a:r>
            <a:r>
              <a:rPr lang="en-GB" dirty="0" smtClean="0"/>
              <a:t>when </a:t>
            </a:r>
            <a:r>
              <a:rPr lang="en-GB" dirty="0"/>
              <a:t>there are any big changes or disruptions to </a:t>
            </a:r>
            <a:r>
              <a:rPr lang="en-GB" dirty="0" smtClean="0"/>
              <a:t>child’s/family’s </a:t>
            </a:r>
          </a:p>
          <a:p>
            <a:r>
              <a:rPr lang="en-GB" dirty="0" smtClean="0"/>
              <a:t>     routine.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When you are ready, tell your child it is time to stop using </a:t>
            </a:r>
            <a:r>
              <a:rPr lang="en-GB" dirty="0" smtClean="0"/>
              <a:t>nappies</a:t>
            </a:r>
          </a:p>
          <a:p>
            <a:r>
              <a:rPr lang="en-GB" dirty="0" smtClean="0"/>
              <a:t>     You </a:t>
            </a:r>
            <a:r>
              <a:rPr lang="en-GB" dirty="0"/>
              <a:t>may like to help your child to say goodbye to their nappies and explain that from </a:t>
            </a:r>
            <a:endParaRPr lang="en-GB" dirty="0" smtClean="0"/>
          </a:p>
          <a:p>
            <a:r>
              <a:rPr lang="en-GB" dirty="0" smtClean="0"/>
              <a:t>     now </a:t>
            </a:r>
            <a:r>
              <a:rPr lang="en-GB" dirty="0"/>
              <a:t>on, they will do all their wee and poo in the potty or </a:t>
            </a:r>
            <a:r>
              <a:rPr lang="en-GB" dirty="0" smtClean="0"/>
              <a:t>toilet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Make sure your child is drinking enough during the </a:t>
            </a:r>
            <a:r>
              <a:rPr lang="en-GB" dirty="0" smtClean="0"/>
              <a:t>day, aim </a:t>
            </a:r>
            <a:r>
              <a:rPr lang="en-GB" dirty="0"/>
              <a:t>for 6-8 drinks a day. </a:t>
            </a:r>
            <a:endParaRPr lang="en-GB" dirty="0" smtClean="0"/>
          </a:p>
          <a:p>
            <a:r>
              <a:rPr lang="en-GB" dirty="0" smtClean="0"/>
              <a:t>     Water </a:t>
            </a:r>
            <a:r>
              <a:rPr lang="en-GB" dirty="0"/>
              <a:t>is the best drink but milk in moderation and well-diluted squash is OK too</a:t>
            </a:r>
            <a:r>
              <a:rPr lang="en-GB" dirty="0" smtClean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15358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412776"/>
            <a:ext cx="8914620" cy="5355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Dress your child in clothes that are easy for them to get on and off, so they can take </a:t>
            </a:r>
            <a:endParaRPr lang="en-GB" dirty="0" smtClean="0"/>
          </a:p>
          <a:p>
            <a:r>
              <a:rPr lang="en-GB" dirty="0" smtClean="0"/>
              <a:t>      the lead </a:t>
            </a:r>
            <a:r>
              <a:rPr lang="en-GB" dirty="0"/>
              <a:t>with using the potty. </a:t>
            </a:r>
            <a:endParaRPr lang="en-GB" dirty="0" smtClean="0"/>
          </a:p>
          <a:p>
            <a:r>
              <a:rPr lang="en-GB" dirty="0" smtClean="0"/>
              <a:t>      </a:t>
            </a:r>
            <a:r>
              <a:rPr lang="en-GB" dirty="0" smtClean="0">
                <a:solidFill>
                  <a:srgbClr val="FF0000"/>
                </a:solidFill>
              </a:rPr>
              <a:t>Remember it is important to be consistent, so do not be tempted to put your child 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      back in nappies for convenience. This will only confuse your child. Have plenty of spare </a:t>
            </a:r>
          </a:p>
          <a:p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smtClean="0">
                <a:solidFill>
                  <a:srgbClr val="FF0000"/>
                </a:solidFill>
              </a:rPr>
              <a:t>     clothes, especially underwear.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 smtClean="0"/>
              <a:t>Some </a:t>
            </a:r>
            <a:r>
              <a:rPr lang="en-GB" dirty="0"/>
              <a:t>children learn best when they can be at home and naked </a:t>
            </a:r>
            <a:endParaRPr lang="en-GB" dirty="0" smtClean="0"/>
          </a:p>
          <a:p>
            <a:r>
              <a:rPr lang="en-GB" dirty="0" smtClean="0"/>
              <a:t>     from </a:t>
            </a:r>
            <a:r>
              <a:rPr lang="en-GB" dirty="0"/>
              <a:t>the waist down. Other children learn best when they are wearing </a:t>
            </a:r>
            <a:r>
              <a:rPr lang="en-GB" dirty="0" smtClean="0"/>
              <a:t>loose-fitting</a:t>
            </a:r>
          </a:p>
          <a:p>
            <a:r>
              <a:rPr lang="en-GB" dirty="0" smtClean="0"/>
              <a:t>     trousers </a:t>
            </a:r>
            <a:r>
              <a:rPr lang="en-GB" dirty="0"/>
              <a:t>without pants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If you have a boy, encourage him to sit down on the potty for both wees and poos </a:t>
            </a:r>
            <a:endParaRPr lang="en-GB" dirty="0" smtClean="0"/>
          </a:p>
          <a:p>
            <a:r>
              <a:rPr lang="en-GB" dirty="0" smtClean="0"/>
              <a:t>     especially </a:t>
            </a:r>
            <a:r>
              <a:rPr lang="en-GB" dirty="0"/>
              <a:t>in the beginning. We empty our bladder better sitting down and it helps to </a:t>
            </a:r>
            <a:endParaRPr lang="en-GB" dirty="0" smtClean="0"/>
          </a:p>
          <a:p>
            <a:r>
              <a:rPr lang="en-GB" dirty="0" smtClean="0"/>
              <a:t>     prevent</a:t>
            </a:r>
            <a:r>
              <a:rPr lang="en-GB" dirty="0"/>
              <a:t> </a:t>
            </a:r>
            <a:r>
              <a:rPr lang="en-GB" dirty="0" smtClean="0"/>
              <a:t>constipation.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 smtClean="0"/>
              <a:t>All children are different and if you feel stopping the nappies is just not working and </a:t>
            </a:r>
          </a:p>
          <a:p>
            <a:r>
              <a:rPr lang="en-GB" dirty="0"/>
              <a:t> </a:t>
            </a:r>
            <a:r>
              <a:rPr lang="en-GB" dirty="0" smtClean="0"/>
              <a:t>    maybe your child is not ready yet, don’t panic just go back to </a:t>
            </a:r>
            <a:r>
              <a:rPr lang="en-GB" dirty="0" smtClean="0">
                <a:solidFill>
                  <a:srgbClr val="FF0000"/>
                </a:solidFill>
              </a:rPr>
              <a:t>Step 2</a:t>
            </a:r>
            <a:r>
              <a:rPr lang="en-GB" dirty="0" smtClean="0"/>
              <a:t> Practice.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29414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Potty training out and about</a:t>
            </a:r>
            <a:r>
              <a:rPr lang="en-GB" b="1" dirty="0"/>
              <a:t/>
            </a:r>
            <a:br>
              <a:rPr lang="en-GB" b="1" dirty="0"/>
            </a:b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395536" y="2060848"/>
            <a:ext cx="8926418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When you first stop using nappies, choose a time when you can stay home with your </a:t>
            </a:r>
            <a:r>
              <a:rPr lang="en-GB" dirty="0" smtClean="0"/>
              <a:t>child</a:t>
            </a:r>
          </a:p>
          <a:p>
            <a:r>
              <a:rPr lang="en-GB" dirty="0" smtClean="0"/>
              <a:t> </a:t>
            </a:r>
            <a:r>
              <a:rPr lang="en-GB" dirty="0"/>
              <a:t>for a few days, so you can do some one to one learning with them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 smtClean="0">
                <a:solidFill>
                  <a:srgbClr val="FF0000"/>
                </a:solidFill>
              </a:rPr>
              <a:t>How you can make </a:t>
            </a:r>
            <a:r>
              <a:rPr lang="en-GB" dirty="0">
                <a:solidFill>
                  <a:srgbClr val="FF0000"/>
                </a:solidFill>
              </a:rPr>
              <a:t>your first trips out easier to manage</a:t>
            </a:r>
            <a:r>
              <a:rPr lang="en-GB" dirty="0"/>
              <a:t>:</a:t>
            </a:r>
          </a:p>
          <a:p>
            <a:r>
              <a:rPr lang="en-GB" dirty="0"/>
              <a:t>Don’t forget your potty and spares of everything just in case</a:t>
            </a:r>
            <a:r>
              <a:rPr lang="en-GB" dirty="0" smtClean="0"/>
              <a:t>!</a:t>
            </a:r>
          </a:p>
          <a:p>
            <a:endParaRPr lang="en-GB" dirty="0"/>
          </a:p>
          <a:p>
            <a:r>
              <a:rPr lang="en-GB" dirty="0"/>
              <a:t>Make trips out short to begin with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/>
              <a:t>Dress your child in clothes that are easy for them to push down and pull up again.</a:t>
            </a:r>
          </a:p>
          <a:p>
            <a:r>
              <a:rPr lang="en-GB" dirty="0"/>
              <a:t>Avoid putting your child back in a pull up or nappy for outings. This will confuse them </a:t>
            </a:r>
            <a:r>
              <a:rPr lang="en-GB" dirty="0" smtClean="0"/>
              <a:t>and</a:t>
            </a:r>
          </a:p>
          <a:p>
            <a:r>
              <a:rPr lang="en-GB" dirty="0" smtClean="0"/>
              <a:t>undo </a:t>
            </a:r>
            <a:r>
              <a:rPr lang="en-GB" dirty="0"/>
              <a:t>all that learning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/>
              <a:t>A </a:t>
            </a:r>
            <a:r>
              <a:rPr lang="en-GB" dirty="0" smtClean="0"/>
              <a:t>travel potty and washable car seat cover </a:t>
            </a:r>
            <a:r>
              <a:rPr lang="en-GB" dirty="0"/>
              <a:t>can come in </a:t>
            </a:r>
            <a:r>
              <a:rPr lang="en-GB" dirty="0" smtClean="0"/>
              <a:t>handy/or an old towel to sit on.</a:t>
            </a:r>
          </a:p>
          <a:p>
            <a:endParaRPr lang="en-GB" dirty="0"/>
          </a:p>
          <a:p>
            <a:r>
              <a:rPr lang="en-GB" dirty="0"/>
              <a:t>Using the toilet away from home is a good thing for your child to get used to. Talk to </a:t>
            </a:r>
            <a:r>
              <a:rPr lang="en-GB" dirty="0" smtClean="0"/>
              <a:t>them</a:t>
            </a:r>
          </a:p>
          <a:p>
            <a:r>
              <a:rPr lang="en-GB" dirty="0" smtClean="0"/>
              <a:t>about things, </a:t>
            </a:r>
            <a:r>
              <a:rPr lang="en-GB" dirty="0"/>
              <a:t>like how the flush at the supermarket is different from the one at home or </a:t>
            </a:r>
            <a:endParaRPr lang="en-GB" dirty="0" smtClean="0"/>
          </a:p>
          <a:p>
            <a:r>
              <a:rPr lang="en-GB" dirty="0" smtClean="0"/>
              <a:t>nursery </a:t>
            </a:r>
            <a:r>
              <a:rPr lang="en-GB" dirty="0"/>
              <a:t>for example.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13292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Signs your child may need to wee or </a:t>
            </a:r>
            <a:r>
              <a:rPr lang="en-GB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poo</a:t>
            </a:r>
            <a:r>
              <a:rPr lang="en-GB" sz="32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/>
            </a:r>
            <a:br>
              <a:rPr lang="en-GB" sz="32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endParaRPr lang="en-GB" sz="32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2060848"/>
            <a:ext cx="8502649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They may tell </a:t>
            </a:r>
            <a:r>
              <a:rPr lang="en-GB" dirty="0" smtClean="0"/>
              <a:t>you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They may fidget, go quiet or </a:t>
            </a:r>
            <a:r>
              <a:rPr lang="en-GB" dirty="0" smtClean="0"/>
              <a:t>hide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dirty="0"/>
              <a:t>They may crouch down and start to strain (for a poo</a:t>
            </a:r>
            <a:r>
              <a:rPr lang="en-GB" dirty="0" smtClean="0"/>
              <a:t>)</a:t>
            </a:r>
          </a:p>
          <a:p>
            <a:endParaRPr lang="en-GB" dirty="0"/>
          </a:p>
          <a:p>
            <a:r>
              <a:rPr lang="en-GB" dirty="0"/>
              <a:t>If you see any of these signs or you know your child needs to do a wee or poo, </a:t>
            </a:r>
            <a:endParaRPr lang="en-GB" dirty="0" smtClean="0"/>
          </a:p>
          <a:p>
            <a:r>
              <a:rPr lang="en-GB" dirty="0" smtClean="0"/>
              <a:t>gently </a:t>
            </a:r>
            <a:r>
              <a:rPr lang="en-GB" dirty="0"/>
              <a:t>direct them to use the </a:t>
            </a:r>
            <a:r>
              <a:rPr lang="en-GB" dirty="0" smtClean="0"/>
              <a:t>potty/toilet.</a:t>
            </a:r>
          </a:p>
          <a:p>
            <a:endParaRPr lang="en-GB" dirty="0"/>
          </a:p>
          <a:p>
            <a:r>
              <a:rPr lang="en-GB" dirty="0"/>
              <a:t>This will increase their chance of success whilst they are still learning how to respond </a:t>
            </a:r>
            <a:endParaRPr lang="en-GB" dirty="0" smtClean="0"/>
          </a:p>
          <a:p>
            <a:r>
              <a:rPr lang="en-GB" dirty="0" smtClean="0"/>
              <a:t>to </a:t>
            </a:r>
            <a:r>
              <a:rPr lang="en-GB" dirty="0"/>
              <a:t>their body’s wee and poo signals. Doing this helps your child to understand what is </a:t>
            </a:r>
            <a:endParaRPr lang="en-GB" dirty="0" smtClean="0"/>
          </a:p>
          <a:p>
            <a:r>
              <a:rPr lang="en-GB" dirty="0" smtClean="0"/>
              <a:t>expected </a:t>
            </a:r>
            <a:r>
              <a:rPr lang="en-GB" dirty="0"/>
              <a:t>of them.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14249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How to toilet train your child with additional needs</a:t>
            </a:r>
            <a:endParaRPr lang="en-GB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2276872"/>
            <a:ext cx="8812028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Although most children can become clean and dry. Children </a:t>
            </a:r>
            <a:r>
              <a:rPr lang="en-GB" dirty="0"/>
              <a:t>with special needs including </a:t>
            </a:r>
            <a:endParaRPr lang="en-GB" dirty="0" smtClean="0"/>
          </a:p>
          <a:p>
            <a:r>
              <a:rPr lang="en-GB" dirty="0" smtClean="0"/>
              <a:t>delayed </a:t>
            </a:r>
            <a:r>
              <a:rPr lang="en-GB" dirty="0"/>
              <a:t>development and physical disabilities may take a little longer and need more </a:t>
            </a:r>
            <a:endParaRPr lang="en-GB" dirty="0" smtClean="0"/>
          </a:p>
          <a:p>
            <a:r>
              <a:rPr lang="en-GB" dirty="0" smtClean="0"/>
              <a:t>support</a:t>
            </a:r>
            <a:r>
              <a:rPr lang="en-GB" dirty="0"/>
              <a:t>. However, the process you need to follow is the same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/>
              <a:t>This can feel like a big challenge, but it's important not to put off </a:t>
            </a:r>
            <a:r>
              <a:rPr lang="en-GB" dirty="0" smtClean="0"/>
              <a:t>toilet training </a:t>
            </a:r>
            <a:r>
              <a:rPr lang="en-GB" dirty="0"/>
              <a:t>for too </a:t>
            </a:r>
            <a:endParaRPr lang="en-GB" dirty="0" smtClean="0"/>
          </a:p>
          <a:p>
            <a:r>
              <a:rPr lang="en-GB" dirty="0" smtClean="0"/>
              <a:t>long</a:t>
            </a:r>
            <a:r>
              <a:rPr lang="en-GB" dirty="0"/>
              <a:t>. The longer your child wears a nappy, the harder it may be to introduce a new </a:t>
            </a:r>
            <a:r>
              <a:rPr lang="en-GB" dirty="0" smtClean="0"/>
              <a:t>place</a:t>
            </a:r>
          </a:p>
          <a:p>
            <a:r>
              <a:rPr lang="en-GB" dirty="0" smtClean="0"/>
              <a:t>for </a:t>
            </a:r>
            <a:r>
              <a:rPr lang="en-GB" dirty="0"/>
              <a:t>them to wee and poo.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Practicing and preparing before getting rid of nappies is essential.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It’s the same 3 step process, but </a:t>
            </a:r>
            <a:r>
              <a:rPr lang="en-GB" dirty="0"/>
              <a:t>requires tailored adaptations to meet their unique </a:t>
            </a:r>
            <a:endParaRPr lang="en-GB" dirty="0" smtClean="0"/>
          </a:p>
          <a:p>
            <a:r>
              <a:rPr lang="en-GB" dirty="0" smtClean="0"/>
              <a:t>      needs.</a:t>
            </a:r>
          </a:p>
          <a:p>
            <a:endParaRPr lang="en-GB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Some children will toilet train at the typical age you’d expect, others may take longer, </a:t>
            </a:r>
          </a:p>
          <a:p>
            <a:r>
              <a:rPr lang="en-GB" dirty="0"/>
              <a:t> </a:t>
            </a:r>
            <a:r>
              <a:rPr lang="en-GB" dirty="0" smtClean="0"/>
              <a:t>     every child is different.</a:t>
            </a:r>
          </a:p>
          <a:p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3912094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3528" y="1340768"/>
            <a:ext cx="8967263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b="1" dirty="0"/>
              <a:t>Start When Your Child Is Ready</a:t>
            </a:r>
            <a:r>
              <a:rPr lang="en-GB" dirty="0"/>
              <a:t> – Look for signs of readiness, such as discomfort in wet </a:t>
            </a:r>
            <a:endParaRPr lang="en-GB" dirty="0" smtClean="0"/>
          </a:p>
          <a:p>
            <a:r>
              <a:rPr lang="en-GB" dirty="0" smtClean="0"/>
              <a:t>nappies</a:t>
            </a:r>
            <a:r>
              <a:rPr lang="en-GB" dirty="0"/>
              <a:t>, interest in the toilet, or awareness of when they are going. </a:t>
            </a:r>
            <a:endParaRPr lang="en-GB" dirty="0" smtClean="0"/>
          </a:p>
          <a:p>
            <a:r>
              <a:rPr lang="en-GB" b="1" dirty="0" smtClean="0">
                <a:solidFill>
                  <a:srgbClr val="FF0000"/>
                </a:solidFill>
              </a:rPr>
              <a:t>If </a:t>
            </a:r>
            <a:r>
              <a:rPr lang="en-GB" b="1" dirty="0">
                <a:solidFill>
                  <a:srgbClr val="FF0000"/>
                </a:solidFill>
              </a:rPr>
              <a:t>they are not ready, </a:t>
            </a:r>
            <a:r>
              <a:rPr lang="en-GB" b="1" dirty="0" smtClean="0">
                <a:solidFill>
                  <a:srgbClr val="FF0000"/>
                </a:solidFill>
              </a:rPr>
              <a:t>it’s okay to wait </a:t>
            </a:r>
            <a:r>
              <a:rPr lang="en-GB" b="1" dirty="0">
                <a:solidFill>
                  <a:srgbClr val="FF0000"/>
                </a:solidFill>
              </a:rPr>
              <a:t>and try again later</a:t>
            </a:r>
            <a:r>
              <a:rPr lang="en-GB" b="1" dirty="0" smtClean="0">
                <a:solidFill>
                  <a:srgbClr val="FF0000"/>
                </a:solidFill>
              </a:rPr>
              <a:t>.</a:t>
            </a:r>
          </a:p>
          <a:p>
            <a:endParaRPr lang="en-GB" b="1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 </a:t>
            </a:r>
            <a:r>
              <a:rPr lang="en-GB" b="1" dirty="0"/>
              <a:t>Create a Routine</a:t>
            </a:r>
            <a:r>
              <a:rPr lang="en-GB" dirty="0"/>
              <a:t> – Consistency is crucial. Take your child to the toilet at regular times </a:t>
            </a:r>
            <a:endParaRPr lang="en-GB" dirty="0" smtClean="0"/>
          </a:p>
          <a:p>
            <a:r>
              <a:rPr lang="en-GB" dirty="0" smtClean="0"/>
              <a:t>(</a:t>
            </a:r>
            <a:r>
              <a:rPr lang="en-GB" dirty="0"/>
              <a:t>e.g., after meals, before bed) to build a habit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 </a:t>
            </a:r>
            <a:r>
              <a:rPr lang="en-GB" b="1" dirty="0"/>
              <a:t>Use Visual Aids &amp; Social Stories</a:t>
            </a:r>
            <a:r>
              <a:rPr lang="en-GB" dirty="0"/>
              <a:t> – Many children with SEND respond well to visual </a:t>
            </a:r>
            <a:endParaRPr lang="en-GB" dirty="0" smtClean="0"/>
          </a:p>
          <a:p>
            <a:r>
              <a:rPr lang="en-GB" dirty="0" smtClean="0"/>
              <a:t>schedules</a:t>
            </a:r>
            <a:r>
              <a:rPr lang="en-GB" dirty="0"/>
              <a:t> showing each step (e.g., pull down pants, sit on toilet, flush, wash </a:t>
            </a:r>
            <a:r>
              <a:rPr lang="en-GB" dirty="0" smtClean="0"/>
              <a:t>hands)</a:t>
            </a:r>
          </a:p>
          <a:p>
            <a:endParaRPr lang="en-GB" b="1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b="1" dirty="0" smtClean="0"/>
              <a:t>Social </a:t>
            </a:r>
            <a:r>
              <a:rPr lang="en-GB" b="1" dirty="0"/>
              <a:t>stories</a:t>
            </a:r>
            <a:r>
              <a:rPr lang="en-GB" dirty="0"/>
              <a:t> can also help prepare them for what to expect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b="1" dirty="0" smtClean="0"/>
              <a:t>Adapt </a:t>
            </a:r>
            <a:r>
              <a:rPr lang="en-GB" b="1" dirty="0"/>
              <a:t>to Sensory Needs</a:t>
            </a:r>
            <a:r>
              <a:rPr lang="en-GB" dirty="0"/>
              <a:t> – If your child has sensory sensitivities, consider adjusting </a:t>
            </a:r>
            <a:r>
              <a:rPr lang="en-GB" dirty="0" smtClean="0"/>
              <a:t>the</a:t>
            </a:r>
          </a:p>
          <a:p>
            <a:r>
              <a:rPr lang="en-GB" dirty="0" smtClean="0"/>
              <a:t>toilet </a:t>
            </a:r>
            <a:r>
              <a:rPr lang="en-GB" dirty="0"/>
              <a:t>environment. They may need a quieter space, a softer toilet seat, or </a:t>
            </a:r>
            <a:endParaRPr lang="en-GB" dirty="0" smtClean="0"/>
          </a:p>
          <a:p>
            <a:r>
              <a:rPr lang="en-GB" dirty="0" smtClean="0"/>
              <a:t>encouragement </a:t>
            </a:r>
            <a:r>
              <a:rPr lang="en-GB" dirty="0"/>
              <a:t>to feel safe and comfortable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 </a:t>
            </a:r>
            <a:r>
              <a:rPr lang="en-GB" b="1" dirty="0"/>
              <a:t>Use Reinforcement &amp; Rewards</a:t>
            </a:r>
            <a:r>
              <a:rPr lang="en-GB" dirty="0"/>
              <a:t> – Positive reinforcement (stickers, small rewards, </a:t>
            </a:r>
            <a:endParaRPr lang="en-GB" dirty="0" smtClean="0"/>
          </a:p>
          <a:p>
            <a:r>
              <a:rPr lang="en-GB" dirty="0" smtClean="0"/>
              <a:t>praise) can </a:t>
            </a:r>
            <a:r>
              <a:rPr lang="en-GB" dirty="0"/>
              <a:t>motivate your child. </a:t>
            </a:r>
            <a:r>
              <a:rPr lang="en-GB" b="1" dirty="0"/>
              <a:t>Celebrate small wins!</a:t>
            </a:r>
            <a:endParaRPr lang="en-GB" dirty="0"/>
          </a:p>
          <a:p>
            <a:r>
              <a:rPr lang="en-GB" dirty="0"/>
              <a:t> 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84092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340768"/>
            <a:ext cx="8915389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b="1" dirty="0" smtClean="0"/>
              <a:t>Consider Adaptive Equipment</a:t>
            </a:r>
            <a:r>
              <a:rPr lang="en-GB" dirty="0" smtClean="0"/>
              <a:t> – If your child has physical disabilities, look into grab </a:t>
            </a:r>
          </a:p>
          <a:p>
            <a:r>
              <a:rPr lang="en-GB" dirty="0" smtClean="0"/>
              <a:t>rails, footrests, or commodes to make the toilet more accessible. Speak to an </a:t>
            </a:r>
          </a:p>
          <a:p>
            <a:r>
              <a:rPr lang="en-GB" dirty="0" smtClean="0"/>
              <a:t>Occupational Therapist if needed.</a:t>
            </a:r>
          </a:p>
          <a:p>
            <a:endParaRPr lang="en-GB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 </a:t>
            </a:r>
            <a:r>
              <a:rPr lang="en-GB" b="1" dirty="0" smtClean="0"/>
              <a:t>Seek Professional Support</a:t>
            </a:r>
            <a:r>
              <a:rPr lang="en-GB" dirty="0" smtClean="0"/>
              <a:t> – If progress is slow, consult a health visitor, paediatrician, </a:t>
            </a:r>
          </a:p>
          <a:p>
            <a:r>
              <a:rPr lang="en-GB" dirty="0" smtClean="0"/>
              <a:t>continence nurse, or SEND specialist for tailored advice.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17319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Using praise and rewards to motivate your child</a:t>
            </a:r>
            <a:r>
              <a:rPr lang="en-GB" sz="2800" b="1" dirty="0"/>
              <a:t/>
            </a:r>
            <a:br>
              <a:rPr lang="en-GB" sz="2800" b="1" dirty="0"/>
            </a:br>
            <a:endParaRPr lang="en-GB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539552" y="2132856"/>
            <a:ext cx="8590813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Research shows </a:t>
            </a:r>
            <a:r>
              <a:rPr lang="en-GB" dirty="0" smtClean="0"/>
              <a:t>sweets </a:t>
            </a:r>
            <a:r>
              <a:rPr lang="en-GB" dirty="0"/>
              <a:t>or sticker charts </a:t>
            </a:r>
            <a:r>
              <a:rPr lang="en-GB" dirty="0" smtClean="0"/>
              <a:t>can help initially</a:t>
            </a:r>
            <a:r>
              <a:rPr lang="en-GB" dirty="0"/>
              <a:t>, but they can stop working </a:t>
            </a:r>
            <a:endParaRPr lang="en-GB" dirty="0" smtClean="0"/>
          </a:p>
          <a:p>
            <a:r>
              <a:rPr lang="en-GB" dirty="0" smtClean="0"/>
              <a:t>quickly</a:t>
            </a:r>
            <a:r>
              <a:rPr lang="en-GB" dirty="0"/>
              <a:t>.</a:t>
            </a:r>
          </a:p>
          <a:p>
            <a:r>
              <a:rPr lang="en-GB" dirty="0"/>
              <a:t>E</a:t>
            </a:r>
            <a:r>
              <a:rPr lang="en-GB" dirty="0" smtClean="0"/>
              <a:t>ncouraging </a:t>
            </a:r>
            <a:r>
              <a:rPr lang="en-GB" dirty="0"/>
              <a:t>and supporting them to be as </a:t>
            </a:r>
            <a:r>
              <a:rPr lang="en-GB" dirty="0" smtClean="0"/>
              <a:t>independent as possible, </a:t>
            </a:r>
            <a:r>
              <a:rPr lang="en-GB" dirty="0"/>
              <a:t>is the best way to </a:t>
            </a:r>
            <a:endParaRPr lang="en-GB" dirty="0" smtClean="0"/>
          </a:p>
          <a:p>
            <a:r>
              <a:rPr lang="en-GB" dirty="0" smtClean="0"/>
              <a:t>motivate </a:t>
            </a:r>
            <a:r>
              <a:rPr lang="en-GB" dirty="0"/>
              <a:t>them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 smtClean="0">
                <a:solidFill>
                  <a:srgbClr val="FF0000"/>
                </a:solidFill>
              </a:rPr>
              <a:t>How you can help:</a:t>
            </a:r>
            <a:endParaRPr lang="en-GB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Give your child plenty of encouragement and praise their efforts. </a:t>
            </a:r>
            <a:endParaRPr lang="en-GB" dirty="0" smtClean="0"/>
          </a:p>
          <a:p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When </a:t>
            </a:r>
            <a:r>
              <a:rPr lang="en-GB" dirty="0"/>
              <a:t>your child uses the potty or manages to stay dry, even if it's just for a short </a:t>
            </a:r>
            <a:endParaRPr lang="en-GB" dirty="0" smtClean="0"/>
          </a:p>
          <a:p>
            <a:r>
              <a:rPr lang="en-GB" dirty="0" smtClean="0"/>
              <a:t>      time</a:t>
            </a:r>
            <a:r>
              <a:rPr lang="en-GB" dirty="0"/>
              <a:t>, </a:t>
            </a:r>
            <a:r>
              <a:rPr lang="en-GB" dirty="0" smtClean="0"/>
              <a:t>tell </a:t>
            </a:r>
            <a:r>
              <a:rPr lang="en-GB" dirty="0"/>
              <a:t>them how pleased you are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Try to stay calm when accidents happen and do not make a big fuss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Give your child the opportunity to do things for themselves as far as </a:t>
            </a:r>
            <a:r>
              <a:rPr lang="en-GB" dirty="0" smtClean="0"/>
              <a:t>possible</a:t>
            </a:r>
            <a:r>
              <a:rPr lang="en-GB" dirty="0"/>
              <a:t>,</a:t>
            </a:r>
            <a:endParaRPr lang="en-GB" dirty="0" smtClean="0"/>
          </a:p>
          <a:p>
            <a:r>
              <a:rPr lang="en-GB" dirty="0" smtClean="0"/>
              <a:t>      This </a:t>
            </a:r>
            <a:r>
              <a:rPr lang="en-GB" dirty="0"/>
              <a:t>will help them to feel in control, positive and relaxed about the process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40818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1412776"/>
            <a:ext cx="828784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Use favourite toys, books or songs to help them feel comfortable on the potty.</a:t>
            </a:r>
          </a:p>
          <a:p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Try to avoid prompting or asking your child too often. </a:t>
            </a:r>
          </a:p>
          <a:p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Instead, wait until you think they need to go and then direct them gently, </a:t>
            </a:r>
          </a:p>
          <a:p>
            <a:r>
              <a:rPr lang="en-GB" dirty="0" smtClean="0"/>
              <a:t>      e.g. “it’s toilet time” or “let’s get that wee/poo in the potty/toilet!”</a:t>
            </a:r>
          </a:p>
          <a:p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Be clear, confident and consistent so your child knows what you are asking them</a:t>
            </a:r>
          </a:p>
          <a:p>
            <a:r>
              <a:rPr lang="en-GB" dirty="0" smtClean="0"/>
              <a:t>      to do.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5475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What to do if your child will only poo in a nappy</a:t>
            </a:r>
            <a:endParaRPr lang="en-GB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2060848"/>
            <a:ext cx="8824852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Firstly this is very common, so don’t panic</a:t>
            </a:r>
          </a:p>
          <a:p>
            <a:endParaRPr lang="en-GB" dirty="0"/>
          </a:p>
          <a:p>
            <a:r>
              <a:rPr lang="en-GB" dirty="0" smtClean="0"/>
              <a:t>They’re likely feeling anxious about pooing in the potty/toilet, so working out why this is,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maybe a painful experience due to holding it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or possibly the bathroom environment (something sensory) like the noise, or smell, </a:t>
            </a:r>
          </a:p>
          <a:p>
            <a:r>
              <a:rPr lang="en-GB" dirty="0" smtClean="0"/>
              <a:t>      or feeling of the seat.</a:t>
            </a:r>
          </a:p>
          <a:p>
            <a:endParaRPr lang="en-GB" dirty="0"/>
          </a:p>
          <a:p>
            <a:r>
              <a:rPr lang="en-GB" dirty="0" smtClean="0"/>
              <a:t>Check for constipation, as this is very likely due to them holding on (use the poo checker)</a:t>
            </a:r>
          </a:p>
          <a:p>
            <a:endParaRPr lang="en-GB" dirty="0" smtClean="0"/>
          </a:p>
          <a:p>
            <a:r>
              <a:rPr lang="en-GB" dirty="0" smtClean="0"/>
              <a:t>Use a poo diary to record what time and the consistency of the poo.</a:t>
            </a:r>
          </a:p>
          <a:p>
            <a:endParaRPr lang="en-GB" dirty="0"/>
          </a:p>
          <a:p>
            <a:r>
              <a:rPr lang="en-GB" dirty="0" smtClean="0"/>
              <a:t>Talk to your GP about what you have noticed.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8238354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Managing </a:t>
            </a:r>
            <a:r>
              <a:rPr lang="en-GB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toilet </a:t>
            </a:r>
            <a:r>
              <a:rPr lang="en-GB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training accidents</a:t>
            </a:r>
            <a:r>
              <a:rPr lang="en-GB" b="1" dirty="0"/>
              <a:t/>
            </a:r>
            <a:br>
              <a:rPr lang="en-GB" b="1" dirty="0"/>
            </a:b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2060848"/>
            <a:ext cx="8714245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It is normal to have lots of accidents at the beginning and they are an important part of </a:t>
            </a:r>
            <a:endParaRPr lang="en-GB" dirty="0" smtClean="0"/>
          </a:p>
          <a:p>
            <a:r>
              <a:rPr lang="en-GB" dirty="0" smtClean="0"/>
              <a:t>the </a:t>
            </a:r>
            <a:r>
              <a:rPr lang="en-GB" dirty="0"/>
              <a:t>learning process. 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>
                <a:solidFill>
                  <a:srgbClr val="FF0000"/>
                </a:solidFill>
              </a:rPr>
              <a:t>How you can help:</a:t>
            </a:r>
          </a:p>
          <a:p>
            <a:r>
              <a:rPr lang="en-GB" dirty="0"/>
              <a:t>B</a:t>
            </a:r>
            <a:r>
              <a:rPr lang="en-GB" dirty="0" smtClean="0"/>
              <a:t>e </a:t>
            </a:r>
            <a:r>
              <a:rPr lang="en-GB" dirty="0"/>
              <a:t>patient and encourage them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 smtClean="0"/>
              <a:t>When </a:t>
            </a:r>
            <a:r>
              <a:rPr lang="en-GB" dirty="0"/>
              <a:t>your child has an accident, clean it up together and remind them to use the </a:t>
            </a:r>
            <a:r>
              <a:rPr lang="en-GB" dirty="0" smtClean="0"/>
              <a:t>potty/</a:t>
            </a:r>
          </a:p>
          <a:p>
            <a:r>
              <a:rPr lang="en-GB" dirty="0"/>
              <a:t>t</a:t>
            </a:r>
            <a:r>
              <a:rPr lang="en-GB" dirty="0" smtClean="0"/>
              <a:t>oilet next </a:t>
            </a:r>
            <a:r>
              <a:rPr lang="en-GB" dirty="0"/>
              <a:t>time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/>
              <a:t>Do not shame or punish your child about accidents, as stress and upset can make it </a:t>
            </a:r>
            <a:endParaRPr lang="en-GB" dirty="0" smtClean="0"/>
          </a:p>
          <a:p>
            <a:r>
              <a:rPr lang="en-GB" dirty="0" smtClean="0"/>
              <a:t>harder </a:t>
            </a:r>
            <a:r>
              <a:rPr lang="en-GB" dirty="0"/>
              <a:t>for you and your child to learn together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/>
              <a:t>It’s important not to pretend an accident hasn’t happened. Help them get clean and </a:t>
            </a:r>
            <a:endParaRPr lang="en-GB" dirty="0" smtClean="0"/>
          </a:p>
          <a:p>
            <a:r>
              <a:rPr lang="en-GB" dirty="0" smtClean="0"/>
              <a:t>dry </a:t>
            </a:r>
            <a:r>
              <a:rPr lang="en-GB" dirty="0"/>
              <a:t>as soon as possible and involve your child in this process. Gently explain that you </a:t>
            </a:r>
            <a:endParaRPr lang="en-GB" dirty="0" smtClean="0"/>
          </a:p>
          <a:p>
            <a:r>
              <a:rPr lang="en-GB" dirty="0" smtClean="0"/>
              <a:t>want </a:t>
            </a:r>
            <a:r>
              <a:rPr lang="en-GB" dirty="0"/>
              <a:t>them to use the </a:t>
            </a:r>
            <a:r>
              <a:rPr lang="en-GB" dirty="0" smtClean="0"/>
              <a:t>toilet/potty </a:t>
            </a:r>
            <a:r>
              <a:rPr lang="en-GB" dirty="0"/>
              <a:t>next time.</a:t>
            </a:r>
          </a:p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97012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Toilet/Potty </a:t>
            </a:r>
            <a:r>
              <a:rPr lang="en-GB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training at nursery</a:t>
            </a:r>
            <a:r>
              <a:rPr lang="en-GB" b="1" dirty="0"/>
              <a:t/>
            </a:r>
            <a:br>
              <a:rPr lang="en-GB" b="1" dirty="0"/>
            </a:b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95536" y="2132856"/>
            <a:ext cx="8834213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Once you have decided that it’s time to continue the toilet/potty training at nursery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We need to try and match the same as what you doing at home, so we will have a </a:t>
            </a:r>
          </a:p>
          <a:p>
            <a:r>
              <a:rPr lang="en-GB" dirty="0" smtClean="0"/>
              <a:t>      detailed conversation about this, so we know exactly what your child is used to.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Talk to your child to let them know, what you have practiced at home, will now be </a:t>
            </a:r>
          </a:p>
          <a:p>
            <a:r>
              <a:rPr lang="en-GB" dirty="0" smtClean="0"/>
              <a:t>      something they do at nursery, just like lots of the other children.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You will need to provide lots of clothes, everything from the waist down, e.g. </a:t>
            </a:r>
          </a:p>
          <a:p>
            <a:r>
              <a:rPr lang="en-GB" dirty="0" smtClean="0"/>
              <a:t>      pants/knickers, trousers and socks.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Don’t worry if our child has lots of accidents, this is completely normal. We will ensure </a:t>
            </a:r>
          </a:p>
          <a:p>
            <a:r>
              <a:rPr lang="en-GB" dirty="0"/>
              <a:t> </a:t>
            </a:r>
            <a:r>
              <a:rPr lang="en-GB" dirty="0" smtClean="0"/>
              <a:t>     your child is given privacy and supported in a calm and gentle manner.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89932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It’s not a race</a:t>
            </a:r>
            <a:endParaRPr lang="en-GB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2204864"/>
            <a:ext cx="8630889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It’s not something that’s done in a few days, a week or even a fortnight, it’s months </a:t>
            </a:r>
          </a:p>
          <a:p>
            <a:r>
              <a:rPr lang="en-GB" dirty="0" smtClean="0"/>
              <a:t>of building on those skills</a:t>
            </a:r>
          </a:p>
          <a:p>
            <a:endParaRPr lang="en-GB" dirty="0"/>
          </a:p>
          <a:p>
            <a:r>
              <a:rPr lang="en-GB" dirty="0" smtClean="0"/>
              <a:t>It’s a gradual gentle journey towards independence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Give it time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Be consistent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Really encourage and support your child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Take your time to go through that 3 step approach, so your child can builds those </a:t>
            </a:r>
          </a:p>
          <a:p>
            <a:r>
              <a:rPr lang="en-GB" dirty="0"/>
              <a:t> </a:t>
            </a:r>
            <a:r>
              <a:rPr lang="en-GB" dirty="0" smtClean="0"/>
              <a:t>     skills</a:t>
            </a:r>
          </a:p>
          <a:p>
            <a:endParaRPr lang="en-GB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If you feel like you have been consistent and its still not working, go back a Step and </a:t>
            </a:r>
          </a:p>
          <a:p>
            <a:r>
              <a:rPr lang="en-GB" dirty="0"/>
              <a:t> </a:t>
            </a:r>
            <a:r>
              <a:rPr lang="en-GB" dirty="0" smtClean="0"/>
              <a:t>    start again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52025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20475</TotalTime>
  <Words>2124</Words>
  <Application>Microsoft Office PowerPoint</Application>
  <PresentationFormat>On-screen Show (4:3)</PresentationFormat>
  <Paragraphs>315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Waveform</vt:lpstr>
      <vt:lpstr>Toileting Training</vt:lpstr>
      <vt:lpstr>Passing soft poo daily or every other day, if not 4 times a week. (See poo checker)  Wee should be regular, light in colour, never painful  Drinking is really important, ideally 6-8 cups of water, throughout the day (see wee checker)  Don’t limit their drinks to help them stay dry – it doesn’t work! The bladder needs to be properly filled and emptied to behave properly. Don't limit their drinks to help them stay dry - it doesn't work! The bladder</vt:lpstr>
      <vt:lpstr>When should we start potty/toilet training?</vt:lpstr>
      <vt:lpstr>PowerPoint Presentation</vt:lpstr>
      <vt:lpstr>3 Step Approach</vt:lpstr>
      <vt:lpstr>Step 1: Preparation </vt:lpstr>
      <vt:lpstr>PowerPoint Presentation</vt:lpstr>
      <vt:lpstr>Why feeling comfortable using the potty or toilet is important  </vt:lpstr>
      <vt:lpstr>Step 2: Practice </vt:lpstr>
      <vt:lpstr>PowerPoint Presentation</vt:lpstr>
      <vt:lpstr>PowerPoint Presentation</vt:lpstr>
      <vt:lpstr>Help your child to learn through play </vt:lpstr>
      <vt:lpstr>Step 3: Stopping using nappies </vt:lpstr>
      <vt:lpstr>PowerPoint Presentation</vt:lpstr>
      <vt:lpstr>Potty training out and about </vt:lpstr>
      <vt:lpstr>Signs your child may need to wee or poo </vt:lpstr>
      <vt:lpstr>How to toilet train your child with additional needs</vt:lpstr>
      <vt:lpstr>PowerPoint Presentation</vt:lpstr>
      <vt:lpstr>PowerPoint Presentation</vt:lpstr>
      <vt:lpstr>Using praise and rewards to motivate your child </vt:lpstr>
      <vt:lpstr>PowerPoint Presentation</vt:lpstr>
      <vt:lpstr>What to do if your child will only poo in a nappy</vt:lpstr>
      <vt:lpstr>Managing toilet training accidents </vt:lpstr>
      <vt:lpstr>Toilet/Potty training at nursery </vt:lpstr>
      <vt:lpstr>It’s not a race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Toileting Training</dc:title>
  <dc:creator>Melissa Maya</dc:creator>
  <cp:lastModifiedBy>Melissa Maya</cp:lastModifiedBy>
  <cp:revision>84</cp:revision>
  <dcterms:created xsi:type="dcterms:W3CDTF">2025-10-03T09:43:59Z</dcterms:created>
  <dcterms:modified xsi:type="dcterms:W3CDTF">2025-10-17T14:59:47Z</dcterms:modified>
</cp:coreProperties>
</file>