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0"/>
  </p:notesMasterIdLst>
  <p:sldIdLst>
    <p:sldId id="256" r:id="rId2"/>
    <p:sldId id="273" r:id="rId3"/>
    <p:sldId id="274" r:id="rId4"/>
    <p:sldId id="278" r:id="rId5"/>
    <p:sldId id="258" r:id="rId6"/>
    <p:sldId id="275" r:id="rId7"/>
    <p:sldId id="265" r:id="rId8"/>
    <p:sldId id="264" r:id="rId9"/>
    <p:sldId id="257" r:id="rId10"/>
    <p:sldId id="263" r:id="rId11"/>
    <p:sldId id="266" r:id="rId12"/>
    <p:sldId id="268" r:id="rId13"/>
    <p:sldId id="259" r:id="rId14"/>
    <p:sldId id="269" r:id="rId15"/>
    <p:sldId id="270" r:id="rId16"/>
    <p:sldId id="271" r:id="rId17"/>
    <p:sldId id="262" r:id="rId18"/>
    <p:sldId id="279" r:id="rId19"/>
  </p:sldIdLst>
  <p:sldSz cx="9144000" cy="6858000" type="screen4x3"/>
  <p:notesSz cx="6870700" cy="100060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21" autoAdjust="0"/>
  </p:normalViewPr>
  <p:slideViewPr>
    <p:cSldViewPr>
      <p:cViewPr varScale="1">
        <p:scale>
          <a:sx n="72" d="100"/>
          <a:sy n="72" d="100"/>
        </p:scale>
        <p:origin x="1116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7303" cy="500301"/>
          </a:xfrm>
          <a:prstGeom prst="rect">
            <a:avLst/>
          </a:prstGeom>
        </p:spPr>
        <p:txBody>
          <a:bodyPr vert="horz" lIns="96433" tIns="48216" rIns="96433" bIns="48216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1807" y="0"/>
            <a:ext cx="2977303" cy="500301"/>
          </a:xfrm>
          <a:prstGeom prst="rect">
            <a:avLst/>
          </a:prstGeom>
        </p:spPr>
        <p:txBody>
          <a:bodyPr vert="horz" lIns="96433" tIns="48216" rIns="96433" bIns="48216" rtlCol="0"/>
          <a:lstStyle>
            <a:lvl1pPr algn="r">
              <a:defRPr sz="1300"/>
            </a:lvl1pPr>
          </a:lstStyle>
          <a:p>
            <a:fld id="{67847570-1CB9-422C-8CCA-6F2DA0A765D0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5038" y="750888"/>
            <a:ext cx="5000625" cy="37512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33" tIns="48216" rIns="96433" bIns="482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7070" y="4752856"/>
            <a:ext cx="5496560" cy="4502706"/>
          </a:xfrm>
          <a:prstGeom prst="rect">
            <a:avLst/>
          </a:prstGeom>
        </p:spPr>
        <p:txBody>
          <a:bodyPr vert="horz" lIns="96433" tIns="48216" rIns="96433" bIns="48216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3976"/>
            <a:ext cx="2977303" cy="500301"/>
          </a:xfrm>
          <a:prstGeom prst="rect">
            <a:avLst/>
          </a:prstGeom>
        </p:spPr>
        <p:txBody>
          <a:bodyPr vert="horz" lIns="96433" tIns="48216" rIns="96433" bIns="48216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1807" y="9503976"/>
            <a:ext cx="2977303" cy="500301"/>
          </a:xfrm>
          <a:prstGeom prst="rect">
            <a:avLst/>
          </a:prstGeom>
        </p:spPr>
        <p:txBody>
          <a:bodyPr vert="horz" lIns="96433" tIns="48216" rIns="96433" bIns="48216" rtlCol="0" anchor="b"/>
          <a:lstStyle>
            <a:lvl1pPr algn="r">
              <a:defRPr sz="1300"/>
            </a:lvl1pPr>
          </a:lstStyle>
          <a:p>
            <a:fld id="{000251A3-7334-473F-9165-2BCEC9EE4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310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FBA5B31F-9324-4446-AEBB-43A0F41D148E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0644E4F-581D-4E24-9CE2-480BF87077EB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5B31F-9324-4446-AEBB-43A0F41D148E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4E4F-581D-4E24-9CE2-480BF87077E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5B31F-9324-4446-AEBB-43A0F41D148E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4E4F-581D-4E24-9CE2-480BF87077E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5B31F-9324-4446-AEBB-43A0F41D148E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4E4F-581D-4E24-9CE2-480BF87077EB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5B31F-9324-4446-AEBB-43A0F41D148E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4E4F-581D-4E24-9CE2-480BF87077E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5B31F-9324-4446-AEBB-43A0F41D148E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4E4F-581D-4E24-9CE2-480BF87077E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5B31F-9324-4446-AEBB-43A0F41D148E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4E4F-581D-4E24-9CE2-480BF87077E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5B31F-9324-4446-AEBB-43A0F41D148E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4E4F-581D-4E24-9CE2-480BF87077EB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5B31F-9324-4446-AEBB-43A0F41D148E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4E4F-581D-4E24-9CE2-480BF87077E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5B31F-9324-4446-AEBB-43A0F41D148E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4E4F-581D-4E24-9CE2-480BF87077E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5B31F-9324-4446-AEBB-43A0F41D148E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4E4F-581D-4E24-9CE2-480BF87077E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FBA5B31F-9324-4446-AEBB-43A0F41D148E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0644E4F-581D-4E24-9CE2-480BF87077E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f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itbadforyou.com/questions/is-potassium-sorbate-bad-for-you" TargetMode="External"/><Relationship Id="rId2" Type="http://schemas.openxmlformats.org/officeDocument/2006/relationships/hyperlink" Target="https://www.isitbadforyou.com/questions/is-sodium-benzoate-bad-for-you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isitbadforyou.com/questions/is-water-bad-for-you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Packed Lunches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Workshop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5583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Fussy Eaters</a:t>
            </a:r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dirty="0" smtClean="0"/>
              <a:t>It's </a:t>
            </a:r>
            <a:r>
              <a:rPr lang="en-GB" b="1" dirty="0"/>
              <a:t>natural to worry whether your child is getting enough food if they refuse to eat sometimes.</a:t>
            </a:r>
            <a:endParaRPr lang="en-GB" dirty="0"/>
          </a:p>
          <a:p>
            <a:r>
              <a:rPr lang="en-GB" b="1" dirty="0"/>
              <a:t>But it's perfectly normal for </a:t>
            </a:r>
            <a:r>
              <a:rPr lang="en-GB" b="1" dirty="0" smtClean="0"/>
              <a:t>toddlers and young children </a:t>
            </a:r>
            <a:r>
              <a:rPr lang="en-GB" b="1" dirty="0"/>
              <a:t>to refuse to eat or even taste new foods.</a:t>
            </a:r>
          </a:p>
          <a:p>
            <a:r>
              <a:rPr lang="en-GB" b="1" dirty="0"/>
              <a:t>Do not worry about what your child eats in a day or if they do not eat everything at mealtimes. It's more helpful to think about what they eat over a week.</a:t>
            </a:r>
          </a:p>
          <a:p>
            <a:r>
              <a:rPr lang="en-GB" b="1" dirty="0"/>
              <a:t>If your child is active and gaining weight, and they seem well, then they're getting enough to </a:t>
            </a:r>
            <a:r>
              <a:rPr lang="en-GB" b="1" dirty="0" smtClean="0"/>
              <a:t>eat.</a:t>
            </a:r>
          </a:p>
          <a:p>
            <a:r>
              <a:rPr lang="en-GB" b="1" dirty="0"/>
              <a:t>As long as your child eats some food from the 4 main food groups </a:t>
            </a:r>
            <a:r>
              <a:rPr lang="en-GB" b="1" dirty="0" smtClean="0">
                <a:solidFill>
                  <a:srgbClr val="00B050"/>
                </a:solidFill>
              </a:rPr>
              <a:t>fruit </a:t>
            </a:r>
            <a:r>
              <a:rPr lang="en-GB" b="1" dirty="0">
                <a:solidFill>
                  <a:srgbClr val="00B050"/>
                </a:solidFill>
              </a:rPr>
              <a:t>and </a:t>
            </a:r>
            <a:r>
              <a:rPr lang="en-GB" b="1" dirty="0" smtClean="0">
                <a:solidFill>
                  <a:srgbClr val="00B050"/>
                </a:solidFill>
              </a:rPr>
              <a:t>vegetables </a:t>
            </a:r>
          </a:p>
          <a:p>
            <a:pPr marL="68580" indent="0">
              <a:buNone/>
            </a:pPr>
            <a:r>
              <a:rPr lang="en-GB" b="1" dirty="0" smtClean="0"/>
              <a:t>     </a:t>
            </a:r>
            <a:r>
              <a:rPr lang="en-GB" b="1" dirty="0" smtClean="0">
                <a:solidFill>
                  <a:srgbClr val="0070C0"/>
                </a:solidFill>
              </a:rPr>
              <a:t>starchy carbohydrates such as </a:t>
            </a:r>
            <a:r>
              <a:rPr lang="en-GB" b="1" dirty="0">
                <a:solidFill>
                  <a:srgbClr val="0070C0"/>
                </a:solidFill>
              </a:rPr>
              <a:t>potatoes, bread, rice, pasta </a:t>
            </a:r>
            <a:endParaRPr lang="en-GB" b="1" dirty="0" smtClean="0">
              <a:solidFill>
                <a:srgbClr val="0070C0"/>
              </a:solidFill>
            </a:endParaRPr>
          </a:p>
          <a:p>
            <a:pPr marL="68580" indent="0">
              <a:buNone/>
            </a:pPr>
            <a:r>
              <a:rPr lang="en-GB" b="1" dirty="0" smtClean="0"/>
              <a:t>    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dairy 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or dairy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alternatives</a:t>
            </a:r>
            <a:r>
              <a:rPr lang="en-GB" b="1" dirty="0" smtClean="0"/>
              <a:t> </a:t>
            </a:r>
          </a:p>
          <a:p>
            <a:pPr marL="68580" indent="0">
              <a:buNone/>
            </a:pPr>
            <a:r>
              <a:rPr lang="en-GB" b="1" dirty="0"/>
              <a:t> </a:t>
            </a:r>
            <a:r>
              <a:rPr lang="en-GB" b="1" dirty="0" smtClean="0"/>
              <a:t>    </a:t>
            </a:r>
            <a:r>
              <a:rPr lang="en-GB" b="1" dirty="0" smtClean="0">
                <a:solidFill>
                  <a:srgbClr val="7030A0"/>
                </a:solidFill>
              </a:rPr>
              <a:t>beans</a:t>
            </a:r>
            <a:r>
              <a:rPr lang="en-GB" b="1" dirty="0">
                <a:solidFill>
                  <a:srgbClr val="7030A0"/>
                </a:solidFill>
              </a:rPr>
              <a:t>, pulses, fish, eggs, meat and other </a:t>
            </a:r>
            <a:r>
              <a:rPr lang="en-GB" b="1" dirty="0" smtClean="0">
                <a:solidFill>
                  <a:srgbClr val="7030A0"/>
                </a:solidFill>
              </a:rPr>
              <a:t>proteins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809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01136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1"/>
                </a:solidFill>
              </a:rPr>
              <a:t>Children with additional needs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628800"/>
            <a:ext cx="6777317" cy="4752528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en-GB" sz="1300" dirty="0" smtClean="0"/>
              <a:t>       </a:t>
            </a:r>
            <a:r>
              <a:rPr lang="en-GB" sz="1400" b="1" dirty="0" smtClean="0">
                <a:solidFill>
                  <a:srgbClr val="7030A0"/>
                </a:solidFill>
              </a:rPr>
              <a:t>Nutrition </a:t>
            </a:r>
            <a:r>
              <a:rPr lang="en-GB" sz="1400" b="1" dirty="0">
                <a:solidFill>
                  <a:srgbClr val="7030A0"/>
                </a:solidFill>
              </a:rPr>
              <a:t>and dietetic service for children with special needs in Luton</a:t>
            </a:r>
          </a:p>
          <a:p>
            <a:pPr marL="68580" indent="0">
              <a:buNone/>
            </a:pPr>
            <a:r>
              <a:rPr lang="en-GB" sz="1400" dirty="0" smtClean="0"/>
              <a:t>The </a:t>
            </a:r>
            <a:r>
              <a:rPr lang="en-GB" sz="1400" dirty="0"/>
              <a:t>Paediatric Dietetic service is a team of registered dietitians who offer specialist </a:t>
            </a:r>
            <a:r>
              <a:rPr lang="en-GB" sz="1400" dirty="0" smtClean="0"/>
              <a:t>dietary advice </a:t>
            </a:r>
            <a:r>
              <a:rPr lang="en-GB" sz="1400" dirty="0"/>
              <a:t>and support to families of children and young people aged between 0 to 19 years </a:t>
            </a:r>
            <a:r>
              <a:rPr lang="en-GB" sz="1400" dirty="0" smtClean="0"/>
              <a:t>old. Our </a:t>
            </a:r>
            <a:r>
              <a:rPr lang="en-GB" sz="1400" dirty="0"/>
              <a:t>service accepts referrals from GPs, consultants, nurses and other health professionals (</a:t>
            </a:r>
            <a:r>
              <a:rPr lang="en-GB" sz="1400" dirty="0" err="1" smtClean="0"/>
              <a:t>e.g</a:t>
            </a:r>
            <a:r>
              <a:rPr lang="en-GB" sz="1400" dirty="0" smtClean="0"/>
              <a:t> </a:t>
            </a:r>
            <a:r>
              <a:rPr lang="en-GB" sz="1400" dirty="0"/>
              <a:t>physiotherapists, speech and language therapists). If your child’s referral cannot be accepted by us you can get support from other teams, including:</a:t>
            </a:r>
          </a:p>
          <a:p>
            <a:r>
              <a:rPr lang="en-GB" sz="1400" b="1" dirty="0"/>
              <a:t>health visitors and community nursery nurses</a:t>
            </a:r>
          </a:p>
          <a:p>
            <a:r>
              <a:rPr lang="en-GB" sz="1400" b="1" dirty="0"/>
              <a:t>local weight management services</a:t>
            </a:r>
          </a:p>
          <a:p>
            <a:r>
              <a:rPr lang="en-GB" sz="1400" b="1" dirty="0"/>
              <a:t>school nurses</a:t>
            </a:r>
          </a:p>
          <a:p>
            <a:r>
              <a:rPr lang="en-GB" sz="1400" b="1" dirty="0"/>
              <a:t>GP practice nurses</a:t>
            </a:r>
          </a:p>
          <a:p>
            <a:pPr marL="68580" indent="0">
              <a:buNone/>
            </a:pPr>
            <a:r>
              <a:rPr lang="en-GB" sz="1400" dirty="0"/>
              <a:t>Children and their families are seen in clinic, either at the Edwin Lobo Child Development Centre or at a health centre. A choice of dates and times will be offered when booking an appointment.</a:t>
            </a:r>
          </a:p>
          <a:p>
            <a:pPr marL="68580" indent="0">
              <a:buNone/>
            </a:pPr>
            <a:r>
              <a:rPr lang="en-GB" sz="1400" dirty="0"/>
              <a:t>The service will assess children where there are worries about them:</a:t>
            </a:r>
          </a:p>
          <a:p>
            <a:r>
              <a:rPr lang="en-GB" sz="1400" b="1" dirty="0"/>
              <a:t>gaining weight too slowly</a:t>
            </a:r>
          </a:p>
          <a:p>
            <a:r>
              <a:rPr lang="en-GB" sz="1400" b="1" dirty="0"/>
              <a:t>gaining weight too fast</a:t>
            </a:r>
          </a:p>
          <a:p>
            <a:r>
              <a:rPr lang="en-GB" sz="1400" b="1" dirty="0"/>
              <a:t>not eating many different foods or having to avoid some foods</a:t>
            </a:r>
          </a:p>
          <a:p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396292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836713"/>
            <a:ext cx="813690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Your child’s dietitian will undertake a full assessment and provide individual dietary advice on how best to improve their nutrition.</a:t>
            </a:r>
          </a:p>
          <a:p>
            <a:endParaRPr lang="en-GB" sz="1200" dirty="0"/>
          </a:p>
          <a:p>
            <a:r>
              <a:rPr lang="en-GB" sz="1200" dirty="0"/>
              <a:t>When you stop having appointments with the dietitian you will have a plan to follow at home. Your child can always be re-referred in the future if more advice is needed.</a:t>
            </a:r>
          </a:p>
          <a:p>
            <a:endParaRPr lang="en-GB" sz="1200" dirty="0"/>
          </a:p>
          <a:p>
            <a:r>
              <a:rPr lang="en-GB" sz="1200" b="1" dirty="0"/>
              <a:t>Websites and apps which you may find useful are:</a:t>
            </a:r>
          </a:p>
          <a:p>
            <a:endParaRPr lang="en-GB" sz="1200" dirty="0"/>
          </a:p>
          <a:p>
            <a:r>
              <a:rPr lang="en-GB" sz="1200" dirty="0"/>
              <a:t>The British Dietetic Association - look for the Food Fact Sheet link on the homepage for information</a:t>
            </a:r>
          </a:p>
          <a:p>
            <a:r>
              <a:rPr lang="en-GB" sz="1200" dirty="0"/>
              <a:t>Change for Life website and apps</a:t>
            </a:r>
          </a:p>
          <a:p>
            <a:r>
              <a:rPr lang="en-GB" sz="1200" dirty="0" err="1"/>
              <a:t>Mencap</a:t>
            </a:r>
            <a:endParaRPr lang="en-GB" sz="1200" dirty="0"/>
          </a:p>
          <a:p>
            <a:r>
              <a:rPr lang="en-GB" sz="1200" dirty="0"/>
              <a:t>The Caroline Walker Trust</a:t>
            </a:r>
          </a:p>
          <a:p>
            <a:r>
              <a:rPr lang="en-GB" sz="1200" b="1" dirty="0"/>
              <a:t>Who to contact</a:t>
            </a:r>
          </a:p>
          <a:p>
            <a:r>
              <a:rPr lang="en-GB" sz="1200" dirty="0"/>
              <a:t>Telephone</a:t>
            </a:r>
          </a:p>
          <a:p>
            <a:r>
              <a:rPr lang="en-GB" sz="1200" dirty="0"/>
              <a:t>01582 707400</a:t>
            </a:r>
          </a:p>
          <a:p>
            <a:r>
              <a:rPr lang="en-GB" sz="1200" dirty="0"/>
              <a:t>E-mail</a:t>
            </a:r>
          </a:p>
          <a:p>
            <a:r>
              <a:rPr lang="en-GB" sz="1200" dirty="0"/>
              <a:t>ccs.beds.nutrition@nhs.net</a:t>
            </a:r>
          </a:p>
          <a:p>
            <a:r>
              <a:rPr lang="en-GB" sz="1200" b="1" dirty="0"/>
              <a:t>Website</a:t>
            </a:r>
          </a:p>
          <a:p>
            <a:r>
              <a:rPr lang="en-GB" sz="1200" dirty="0"/>
              <a:t>Nutrition and dietetic service for children with special needs in Luton website</a:t>
            </a:r>
          </a:p>
          <a:p>
            <a:r>
              <a:rPr lang="en-GB" sz="1200" b="1" dirty="0"/>
              <a:t>Where to go</a:t>
            </a:r>
          </a:p>
          <a:p>
            <a:r>
              <a:rPr lang="en-GB" sz="1200" dirty="0"/>
              <a:t>Name</a:t>
            </a:r>
          </a:p>
          <a:p>
            <a:r>
              <a:rPr lang="en-GB" sz="1200" dirty="0"/>
              <a:t>Nutrition &amp; Dietetic Service</a:t>
            </a:r>
          </a:p>
          <a:p>
            <a:r>
              <a:rPr lang="en-GB" sz="1200" dirty="0"/>
              <a:t>Address</a:t>
            </a:r>
          </a:p>
          <a:p>
            <a:r>
              <a:rPr lang="en-GB" sz="1200" dirty="0"/>
              <a:t>Dunstable Health Centre</a:t>
            </a:r>
          </a:p>
          <a:p>
            <a:r>
              <a:rPr lang="en-GB" sz="1200" dirty="0"/>
              <a:t>Priory Gardens</a:t>
            </a:r>
          </a:p>
          <a:p>
            <a:r>
              <a:rPr lang="en-GB" sz="1200" dirty="0"/>
              <a:t>Dunstable</a:t>
            </a:r>
          </a:p>
          <a:p>
            <a:r>
              <a:rPr lang="en-GB" sz="1200" dirty="0"/>
              <a:t>Bedfordshire</a:t>
            </a:r>
          </a:p>
          <a:p>
            <a:r>
              <a:rPr lang="en-GB" sz="1200" dirty="0"/>
              <a:t>Postcode</a:t>
            </a:r>
          </a:p>
          <a:p>
            <a:r>
              <a:rPr lang="en-GB" sz="1200" dirty="0"/>
              <a:t>LU6 3SU</a:t>
            </a:r>
          </a:p>
        </p:txBody>
      </p:sp>
    </p:spTree>
    <p:extLst>
      <p:ext uri="{BB962C8B-B14F-4D97-AF65-F5344CB8AC3E}">
        <p14:creationId xmlns:p14="http://schemas.microsoft.com/office/powerpoint/2010/main" val="2252347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>
                <a:solidFill>
                  <a:schemeClr val="tx1"/>
                </a:solidFill>
              </a:rPr>
              <a:t>Getting the right amount of everything</a:t>
            </a:r>
            <a:endParaRPr lang="en-GB" sz="2800" b="1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2324100"/>
            <a:ext cx="1512168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2276872"/>
            <a:ext cx="1512167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7" y="2276872"/>
            <a:ext cx="144016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276872"/>
            <a:ext cx="1512168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3316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1"/>
                </a:solidFill>
              </a:rPr>
              <a:t>A visual guide to portion size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087686"/>
            <a:ext cx="6624736" cy="2789585"/>
          </a:xfrm>
        </p:spPr>
      </p:pic>
    </p:spTree>
    <p:extLst>
      <p:ext uri="{BB962C8B-B14F-4D97-AF65-F5344CB8AC3E}">
        <p14:creationId xmlns:p14="http://schemas.microsoft.com/office/powerpoint/2010/main" val="1281585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</a:rPr>
              <a:t>No Sandwich lunches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Lots of young children do not like sandwiches and that’s ok.</a:t>
            </a:r>
          </a:p>
          <a:p>
            <a:r>
              <a:rPr lang="en-GB" dirty="0" smtClean="0"/>
              <a:t>Find alternatives that they do like eating.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701" y="2204865"/>
            <a:ext cx="1567532" cy="136815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85" y="1930524"/>
            <a:ext cx="1304925" cy="1714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985" y="3559324"/>
            <a:ext cx="1752600" cy="1762125"/>
          </a:xfrm>
          <a:prstGeom prst="rect">
            <a:avLst/>
          </a:prstGeom>
        </p:spPr>
      </p:pic>
      <p:pic>
        <p:nvPicPr>
          <p:cNvPr id="1026" name="Picture 2" descr="\\server\staffhome$\mmaya\My Pictures\packed lunch pics\15.jf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84" y="3325813"/>
            <a:ext cx="1314365" cy="183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server\staffhome$\mmaya\My Pictures\packed lunch pics\16.jf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085184"/>
            <a:ext cx="2080667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032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tx1"/>
                </a:solidFill>
              </a:rPr>
              <a:t>Keeping food hot/warm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550" y="3121819"/>
            <a:ext cx="1876425" cy="1876425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700" y="3131344"/>
            <a:ext cx="1924050" cy="1857375"/>
          </a:xfrm>
        </p:spPr>
      </p:pic>
    </p:spTree>
    <p:extLst>
      <p:ext uri="{BB962C8B-B14F-4D97-AF65-F5344CB8AC3E}">
        <p14:creationId xmlns:p14="http://schemas.microsoft.com/office/powerpoint/2010/main" val="2931085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tx1"/>
                </a:solidFill>
              </a:rPr>
              <a:t>A choice, but not too much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427" y="2324100"/>
            <a:ext cx="3976158" cy="3508375"/>
          </a:xfrm>
        </p:spPr>
      </p:pic>
    </p:spTree>
    <p:extLst>
      <p:ext uri="{BB962C8B-B14F-4D97-AF65-F5344CB8AC3E}">
        <p14:creationId xmlns:p14="http://schemas.microsoft.com/office/powerpoint/2010/main" val="24615325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547500"/>
            <a:ext cx="691276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Getting your children involved</a:t>
            </a:r>
          </a:p>
          <a:p>
            <a:endParaRPr lang="en-GB" dirty="0"/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Talk to your child to see what they like eating whilst at nursery, they may surprise you and say they prefer eating certain things whilst not at home.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Some children may be able to help, either putting items in the lunch bag, or even preparing the food. E.g. cutting or washing the fruits and vegetables.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Remember no everyone likes the same thing everyday, so giving the children a choice between 2 things can help add a bit of variety to their lunch.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Even going as far as making a menu of what they have each day can encourage children to look forward to lunch time and be excited about their food.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2677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136267"/>
            <a:ext cx="227948" cy="184666"/>
          </a:xfrm>
          <a:prstGeom prst="rect">
            <a:avLst/>
          </a:prstGeom>
          <a:solidFill>
            <a:srgbClr val="F0F0E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Poppins"/>
                <a:cs typeface="Arial" pitchFamily="34" charset="0"/>
              </a:rPr>
              <a:t> </a:t>
            </a:r>
            <a:endParaRPr kumimoji="0" lang="en-US" altLang="en-US" sz="12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Poppins"/>
              <a:cs typeface="Arial" pitchFamily="34" charset="0"/>
            </a:endParaRPr>
          </a:p>
        </p:txBody>
      </p:sp>
      <p:pic>
        <p:nvPicPr>
          <p:cNvPr id="1026" name="Picture 2" descr="https://digitalcampaignsstorage.blob.core.windows.net/campaigns-cms-prod/images/Variety_is_the_spice.2e16d0ba.fill-216x21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20574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203848" y="2276872"/>
            <a:ext cx="5357649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rgbClr val="000000"/>
                </a:solidFill>
                <a:latin typeface="Poppins"/>
                <a:cs typeface="Arial" pitchFamily="34" charset="0"/>
              </a:rPr>
              <a:t>Variety is the spice of lunch</a:t>
            </a:r>
            <a:r>
              <a:rPr lang="en-US" altLang="en-US" sz="2400" b="1" dirty="0" smtClean="0">
                <a:solidFill>
                  <a:srgbClr val="000000"/>
                </a:solidFill>
                <a:latin typeface="Poppins"/>
                <a:cs typeface="Arial" pitchFamily="34" charset="0"/>
              </a:rPr>
              <a:t>!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400" b="1" dirty="0">
              <a:solidFill>
                <a:srgbClr val="000000"/>
              </a:solidFill>
              <a:latin typeface="Poppins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400" b="1" dirty="0">
              <a:solidFill>
                <a:srgbClr val="000000"/>
              </a:solidFill>
              <a:latin typeface="Poppins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rgbClr val="000000"/>
                </a:solidFill>
                <a:latin typeface="+mj-lt"/>
                <a:cs typeface="Arial" pitchFamily="34" charset="0"/>
              </a:rPr>
              <a:t>Be adventurous and get creative to mix up what goes in their lunchbox. Keeping them guessing with healthier ideas will keep them interested and more open to trying things</a:t>
            </a:r>
            <a:r>
              <a:rPr lang="en-US" altLang="en-US" dirty="0" smtClean="0">
                <a:solidFill>
                  <a:srgbClr val="000000"/>
                </a:solidFill>
                <a:latin typeface="+mj-lt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0000"/>
              </a:solidFill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0000"/>
              </a:solidFill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latin typeface="+mj-lt"/>
              </a:rPr>
              <a:t>Cherry tomatoes, or sticks of carrot, cucumber, celery and peppers all count towards their 5 A Day. Adding a small pot of reduced-fat hummus or other dips may help with getting kids to eat vegetables.</a:t>
            </a:r>
            <a:endParaRPr lang="en-US" altLang="en-US" dirty="0">
              <a:solidFill>
                <a:srgbClr val="000000"/>
              </a:solidFill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829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Autofit/>
          </a:bodyPr>
          <a:lstStyle/>
          <a:p>
            <a:r>
              <a:rPr lang="en-GB" sz="2000" b="1" dirty="0">
                <a:solidFill>
                  <a:schemeClr val="tx1"/>
                </a:solidFill>
              </a:rPr>
              <a:t>5 a day  Fruits and Veg </a:t>
            </a:r>
            <a:r>
              <a:rPr lang="en-GB" sz="1400" dirty="0" smtClean="0">
                <a:solidFill>
                  <a:schemeClr val="tx1"/>
                </a:solidFill>
              </a:rPr>
              <a:t>Most </a:t>
            </a:r>
            <a:r>
              <a:rPr lang="en-GB" sz="1400" dirty="0">
                <a:solidFill>
                  <a:schemeClr val="tx1"/>
                </a:solidFill>
              </a:rPr>
              <a:t>of us still are not eating enough fruit and vegetables. They should make up just over a third of the food we eat each day</a:t>
            </a:r>
            <a:r>
              <a:rPr lang="en-GB" sz="1400" dirty="0" smtClean="0">
                <a:solidFill>
                  <a:schemeClr val="tx1"/>
                </a:solidFill>
              </a:rPr>
              <a:t>.</a:t>
            </a:r>
            <a:br>
              <a:rPr lang="en-GB" sz="1400" dirty="0" smtClean="0">
                <a:solidFill>
                  <a:schemeClr val="tx1"/>
                </a:solidFill>
              </a:rPr>
            </a:br>
            <a:r>
              <a:rPr lang="en-GB" sz="1400" dirty="0" smtClean="0">
                <a:solidFill>
                  <a:schemeClr val="tx1"/>
                </a:solidFill>
              </a:rPr>
              <a:t/>
            </a:r>
            <a:br>
              <a:rPr lang="en-GB" sz="1400" dirty="0" smtClean="0">
                <a:solidFill>
                  <a:schemeClr val="tx1"/>
                </a:solidFill>
              </a:rPr>
            </a:br>
            <a:r>
              <a:rPr lang="en-GB" sz="1400" dirty="0">
                <a:solidFill>
                  <a:schemeClr val="tx1"/>
                </a:solidFill>
              </a:rPr>
              <a:t>Try chopped apple, peeled satsuma segments, strawberries, blueberries, halved grapes or melon slices to make it easier for them to eat. Add a squeeze of lemon juice to stop it from going brown.</a:t>
            </a:r>
            <a:br>
              <a:rPr lang="en-GB" sz="1400" dirty="0">
                <a:solidFill>
                  <a:schemeClr val="tx1"/>
                </a:solidFill>
              </a:rPr>
            </a:br>
            <a:endParaRPr lang="en-GB" sz="1400" dirty="0">
              <a:solidFill>
                <a:schemeClr val="tx1"/>
              </a:solidFill>
            </a:endParaRPr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38" r="28738"/>
          <a:stretch>
            <a:fillRect/>
          </a:stretch>
        </p:blipFill>
        <p:spPr/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b="1" dirty="0"/>
              <a:t>Tinned fruit counts too</a:t>
            </a:r>
          </a:p>
          <a:p>
            <a:r>
              <a:rPr lang="en-GB" sz="1400" dirty="0"/>
              <a:t>A small pot of tinned fruit in juice – not syrup – is perfect for a lunchbox and easily stored in the cupboard.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013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Healthy drinks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800" dirty="0" smtClean="0">
                <a:solidFill>
                  <a:schemeClr val="tx1"/>
                </a:solidFill>
              </a:rPr>
              <a:t>Healthy alternatives</a:t>
            </a:r>
            <a:endParaRPr lang="en-GB" sz="1800" dirty="0">
              <a:solidFill>
                <a:schemeClr val="tx1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en-GB" sz="1800" dirty="0" smtClean="0">
                <a:solidFill>
                  <a:schemeClr val="tx1"/>
                </a:solidFill>
              </a:rPr>
              <a:t>Ingredients to be aware of</a:t>
            </a:r>
            <a:endParaRPr lang="en-GB" sz="1800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2100" dirty="0" smtClean="0"/>
              <a:t>Fizzy drinks and soda</a:t>
            </a:r>
          </a:p>
          <a:p>
            <a:r>
              <a:rPr lang="en-GB" sz="2100" dirty="0"/>
              <a:t>added sugars</a:t>
            </a:r>
          </a:p>
          <a:p>
            <a:r>
              <a:rPr lang="en-GB" sz="2100" dirty="0"/>
              <a:t>artificial sweeteners</a:t>
            </a:r>
          </a:p>
          <a:p>
            <a:r>
              <a:rPr lang="en-GB" sz="2100" dirty="0" err="1"/>
              <a:t>tartrazine</a:t>
            </a:r>
            <a:r>
              <a:rPr lang="en-GB" sz="2100" dirty="0"/>
              <a:t> (yellow no. 5)</a:t>
            </a:r>
          </a:p>
          <a:p>
            <a:r>
              <a:rPr lang="en-GB" sz="2100" dirty="0"/>
              <a:t>red no. 40</a:t>
            </a:r>
          </a:p>
          <a:p>
            <a:r>
              <a:rPr lang="en-GB" sz="2100" dirty="0"/>
              <a:t>blue no. 1</a:t>
            </a:r>
          </a:p>
          <a:p>
            <a:r>
              <a:rPr lang="en-GB" sz="2100" dirty="0">
                <a:hlinkClick r:id="rId2"/>
              </a:rPr>
              <a:t>sodium benzoate</a:t>
            </a:r>
            <a:endParaRPr lang="en-GB" sz="2100" dirty="0"/>
          </a:p>
          <a:p>
            <a:r>
              <a:rPr lang="en-GB" sz="2100" dirty="0">
                <a:hlinkClick r:id="rId3"/>
              </a:rPr>
              <a:t>potassium sorbate</a:t>
            </a:r>
            <a:endParaRPr lang="en-GB" sz="2100" dirty="0"/>
          </a:p>
          <a:p>
            <a:pPr marL="68580" indent="0">
              <a:buNone/>
            </a:pP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3046594"/>
          </a:xfrm>
        </p:spPr>
        <p:txBody>
          <a:bodyPr>
            <a:normAutofit/>
          </a:bodyPr>
          <a:lstStyle/>
          <a:p>
            <a:r>
              <a:rPr lang="en-GB" dirty="0" smtClean="0">
                <a:hlinkClick r:id="rId4"/>
              </a:rPr>
              <a:t>water</a:t>
            </a:r>
            <a:endParaRPr lang="en-GB" dirty="0"/>
          </a:p>
          <a:p>
            <a:r>
              <a:rPr lang="en-GB" dirty="0"/>
              <a:t>infused water</a:t>
            </a:r>
          </a:p>
          <a:p>
            <a:r>
              <a:rPr lang="en-GB" dirty="0" smtClean="0"/>
              <a:t>Caffeine free herbal </a:t>
            </a:r>
            <a:r>
              <a:rPr lang="en-GB" dirty="0"/>
              <a:t>teas</a:t>
            </a:r>
          </a:p>
          <a:p>
            <a:r>
              <a:rPr lang="en-GB" dirty="0"/>
              <a:t>100% fruit juices </a:t>
            </a:r>
            <a:endParaRPr lang="en-GB" dirty="0" smtClean="0"/>
          </a:p>
          <a:p>
            <a:r>
              <a:rPr lang="en-GB" dirty="0" smtClean="0"/>
              <a:t>Smoothies</a:t>
            </a:r>
          </a:p>
          <a:p>
            <a:r>
              <a:rPr lang="en-GB" dirty="0" smtClean="0"/>
              <a:t>No added sugar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48184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</a:rPr>
              <a:t>Cut back on fat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2492896"/>
            <a:ext cx="74888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Try to pick lower-fat </a:t>
            </a:r>
            <a:r>
              <a:rPr lang="en-GB" dirty="0"/>
              <a:t>fillings – like lean meats (including chicken or turkey), fish (such as tuna or salmon), lower-fat spread, reduced-fat cream cheese and reduced-fat hard cheese. </a:t>
            </a: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If your child really likes their crisps try reducing the number of times you include them in their lunchbox, and swap for homemade plain popcorn or plain rice cakes instead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Buy low-fat </a:t>
            </a:r>
            <a:r>
              <a:rPr lang="en-GB" dirty="0"/>
              <a:t>and lower-sugar yoghurts or </a:t>
            </a:r>
            <a:r>
              <a:rPr lang="en-GB" dirty="0" err="1"/>
              <a:t>fromage</a:t>
            </a:r>
            <a:r>
              <a:rPr lang="en-GB" dirty="0"/>
              <a:t> </a:t>
            </a:r>
            <a:r>
              <a:rPr lang="en-GB" dirty="0" err="1"/>
              <a:t>frais</a:t>
            </a:r>
            <a:r>
              <a:rPr lang="en-GB" dirty="0"/>
              <a:t> and add your own fruit.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91987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</a:rPr>
              <a:t>Keep them full for longer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2492896"/>
            <a:ext cx="72008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Base the main lunchbox item on foods like bread, rice, pasta and potatoes. Choose wholegrain where you can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If your child does not like wholegrain, try making a sandwich from 1 slice of white bread and 1 slice of brown bread</a:t>
            </a:r>
            <a:r>
              <a:rPr lang="en-GB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Keep a small selection of different types of bread in the freezer so you have a variety of options – like bagels, pittas and wraps, granary, wholemeal and multigrain.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57986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</a:rPr>
              <a:t>DIY Lunches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Wraps and pots of fillings can be more exciting for kids when they get to make them</a:t>
            </a:r>
            <a:r>
              <a:rPr lang="en-GB" sz="2000" dirty="0" smtClean="0"/>
              <a:t>.</a:t>
            </a:r>
          </a:p>
          <a:p>
            <a:endParaRPr lang="en-GB" sz="2000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Crackers with small slices of cheese and meats means independence and mix and match</a:t>
            </a:r>
          </a:p>
          <a:p>
            <a:endParaRPr lang="en-GB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77072"/>
            <a:ext cx="1095375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13270"/>
            <a:ext cx="238125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97851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>
                <a:solidFill>
                  <a:schemeClr val="tx1"/>
                </a:solidFill>
              </a:rPr>
              <a:t>Important things to remember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3608" y="2996952"/>
            <a:ext cx="7200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Cut small foods in half, such as: grapes, tomatoes, olives to avoid choking hazards.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We are a nut free school, so </a:t>
            </a:r>
            <a:r>
              <a:rPr lang="en-GB" b="1" dirty="0" smtClean="0"/>
              <a:t>no</a:t>
            </a:r>
            <a:r>
              <a:rPr lang="en-GB" dirty="0" smtClean="0"/>
              <a:t> nuts at all, including in spreads.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Cut bread thinner to make it easier to eat and cut crusts off sandwiches if your child doesn’t like them, as they will leave them anyway.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Get wrappers prepared so the child can do it themselves e.g. cut the end off the chocolate bar wrapper. Children love to be independent.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76788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3284984"/>
            <a:ext cx="7024744" cy="1728192"/>
          </a:xfrm>
        </p:spPr>
        <p:txBody>
          <a:bodyPr/>
          <a:lstStyle/>
          <a:p>
            <a:r>
              <a:rPr lang="en-GB" b="1" dirty="0" smtClean="0"/>
              <a:t>Thank you for coming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6796536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52079</TotalTime>
  <Words>1112</Words>
  <Application>Microsoft Office PowerPoint</Application>
  <PresentationFormat>On-screen Show (4:3)</PresentationFormat>
  <Paragraphs>116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Century Gothic</vt:lpstr>
      <vt:lpstr>Poppins</vt:lpstr>
      <vt:lpstr>Wingdings 2</vt:lpstr>
      <vt:lpstr>Austin</vt:lpstr>
      <vt:lpstr>Packed Lunches</vt:lpstr>
      <vt:lpstr>Fussy Eaters</vt:lpstr>
      <vt:lpstr>Children with additional needs</vt:lpstr>
      <vt:lpstr>PowerPoint Presentation</vt:lpstr>
      <vt:lpstr>Getting the right amount of everything</vt:lpstr>
      <vt:lpstr>A visual guide to portion size</vt:lpstr>
      <vt:lpstr>No Sandwich lunches</vt:lpstr>
      <vt:lpstr>Keeping food hot/warm</vt:lpstr>
      <vt:lpstr>A choice, but not too much</vt:lpstr>
      <vt:lpstr>PowerPoint Presentation</vt:lpstr>
      <vt:lpstr>PowerPoint Presentation</vt:lpstr>
      <vt:lpstr>5 a day  Fruits and Veg Most of us still are not eating enough fruit and vegetables. They should make up just over a third of the food we eat each day.  Try chopped apple, peeled satsuma segments, strawberries, blueberries, halved grapes or melon slices to make it easier for them to eat. Add a squeeze of lemon juice to stop it from going brown. </vt:lpstr>
      <vt:lpstr>Healthy drinks</vt:lpstr>
      <vt:lpstr>Cut back on fat</vt:lpstr>
      <vt:lpstr>Keep them full for longer</vt:lpstr>
      <vt:lpstr>DIY Lunches</vt:lpstr>
      <vt:lpstr>Important things to remember</vt:lpstr>
      <vt:lpstr>Thank you for coming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Packed Lunches</dc:title>
  <dc:creator>Melissa Maya</dc:creator>
  <cp:lastModifiedBy>Melissa Maya</cp:lastModifiedBy>
  <cp:revision>39</cp:revision>
  <cp:lastPrinted>2025-01-24T15:03:20Z</cp:lastPrinted>
  <dcterms:created xsi:type="dcterms:W3CDTF">2024-10-24T08:33:32Z</dcterms:created>
  <dcterms:modified xsi:type="dcterms:W3CDTF">2025-01-27T08:47:46Z</dcterms:modified>
</cp:coreProperties>
</file>