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AF81B-B8DE-4DFB-9C2E-EF3458A110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Frutiger W01"/>
              </a:rPr>
              <a:t>Separation Workshop for </a:t>
            </a:r>
            <a:r>
              <a:rPr lang="en-US" dirty="0" smtClean="0">
                <a:latin typeface="Frutiger W01"/>
              </a:rPr>
              <a:t>parents</a:t>
            </a:r>
            <a:endParaRPr lang="en-GB" dirty="0">
              <a:latin typeface="Frutiger W01"/>
            </a:endParaRPr>
          </a:p>
        </p:txBody>
      </p:sp>
    </p:spTree>
    <p:extLst>
      <p:ext uri="{BB962C8B-B14F-4D97-AF65-F5344CB8AC3E}">
        <p14:creationId xmlns:p14="http://schemas.microsoft.com/office/powerpoint/2010/main" val="1648812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662869-E45A-4AE8-AF85-DF483144C83E}"/>
              </a:ext>
            </a:extLst>
          </p:cNvPr>
          <p:cNvSpPr/>
          <p:nvPr/>
        </p:nvSpPr>
        <p:spPr>
          <a:xfrm>
            <a:off x="939101" y="1816100"/>
            <a:ext cx="10820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>
                <a:latin typeface="Frutiger W01"/>
              </a:rPr>
              <a:t>Attachment in children refers to the emotional bond formed between a child and their primary caregivers, which is crucial for their emotional and psychological development.</a:t>
            </a:r>
            <a:endParaRPr lang="en-GB" sz="3200" dirty="0">
              <a:latin typeface="Frutiger W01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BFBA667-9AF5-447F-A045-B2B2D03BE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>
                <a:latin typeface="Frutiger W01"/>
              </a:rPr>
              <a:t>What is Attachment?</a:t>
            </a:r>
            <a:br>
              <a:rPr lang="en-GB" dirty="0">
                <a:latin typeface="Frutiger W01"/>
              </a:rPr>
            </a:br>
            <a:endParaRPr lang="en-GB" dirty="0">
              <a:latin typeface="Frutiger W01"/>
            </a:endParaRPr>
          </a:p>
        </p:txBody>
      </p:sp>
    </p:spTree>
    <p:extLst>
      <p:ext uri="{BB962C8B-B14F-4D97-AF65-F5344CB8AC3E}">
        <p14:creationId xmlns:p14="http://schemas.microsoft.com/office/powerpoint/2010/main" val="3872030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6269D6-4245-45B8-A571-803E63F91B15}"/>
              </a:ext>
            </a:extLst>
          </p:cNvPr>
          <p:cNvSpPr/>
          <p:nvPr/>
        </p:nvSpPr>
        <p:spPr>
          <a:xfrm>
            <a:off x="864066" y="989086"/>
            <a:ext cx="10693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>
                <a:latin typeface="Frutiger W01"/>
              </a:rPr>
              <a:t>Children can often get clingy and cry if you or other </a:t>
            </a:r>
            <a:r>
              <a:rPr lang="en-US" sz="2800" dirty="0" err="1" smtClean="0">
                <a:latin typeface="Frutiger W01"/>
              </a:rPr>
              <a:t>carers</a:t>
            </a:r>
            <a:r>
              <a:rPr lang="en-US" sz="2800" dirty="0" smtClean="0">
                <a:latin typeface="Frutiger W01"/>
              </a:rPr>
              <a:t> </a:t>
            </a:r>
            <a:r>
              <a:rPr lang="en-US" sz="2800" dirty="0">
                <a:latin typeface="Frutiger W01"/>
              </a:rPr>
              <a:t>leave them, even for a short period of time.</a:t>
            </a:r>
          </a:p>
          <a:p>
            <a:endParaRPr lang="en-US" sz="2800" dirty="0">
              <a:latin typeface="Frutiger W01"/>
            </a:endParaRPr>
          </a:p>
          <a:p>
            <a:r>
              <a:rPr lang="en-US" sz="2800" dirty="0">
                <a:latin typeface="Frutiger W01"/>
              </a:rPr>
              <a:t>Separation anxiety and fear of strangers, this is common in young children between the ages of 6 months and 3 years.</a:t>
            </a:r>
          </a:p>
          <a:p>
            <a:endParaRPr lang="en-US" sz="2800" dirty="0">
              <a:latin typeface="Frutiger W01"/>
            </a:endParaRPr>
          </a:p>
          <a:p>
            <a:r>
              <a:rPr lang="en-US" sz="2800" dirty="0">
                <a:latin typeface="Frutiger W01"/>
              </a:rPr>
              <a:t>This is a </a:t>
            </a:r>
            <a:r>
              <a:rPr lang="en-US" sz="2800" dirty="0" smtClean="0">
                <a:latin typeface="Frutiger W01"/>
              </a:rPr>
              <a:t>normal </a:t>
            </a:r>
            <a:r>
              <a:rPr lang="en-US" sz="2800" dirty="0">
                <a:latin typeface="Frutiger W01"/>
              </a:rPr>
              <a:t>part of your child's development.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D4BCBB-865D-40E3-97A5-5F22584E0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>
                <a:latin typeface="Frutiger W01"/>
              </a:rPr>
              <a:t>What is Separation Anxiety ? </a:t>
            </a:r>
            <a:br>
              <a:rPr lang="en-GB" dirty="0">
                <a:latin typeface="Frutiger W01"/>
              </a:rPr>
            </a:br>
            <a:endParaRPr lang="en-GB" dirty="0">
              <a:latin typeface="Frutiger W01"/>
            </a:endParaRPr>
          </a:p>
        </p:txBody>
      </p:sp>
    </p:spTree>
    <p:extLst>
      <p:ext uri="{BB962C8B-B14F-4D97-AF65-F5344CB8AC3E}">
        <p14:creationId xmlns:p14="http://schemas.microsoft.com/office/powerpoint/2010/main" val="3294176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29EC11-4DF5-4AD7-B548-BC410CDA86BA}"/>
              </a:ext>
            </a:extLst>
          </p:cNvPr>
          <p:cNvSpPr/>
          <p:nvPr/>
        </p:nvSpPr>
        <p:spPr>
          <a:xfrm>
            <a:off x="545284" y="889844"/>
            <a:ext cx="110566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Frutiger W01"/>
            </a:endParaRPr>
          </a:p>
          <a:p>
            <a:r>
              <a:rPr lang="en-US" sz="2800" dirty="0">
                <a:latin typeface="Frutiger W01"/>
              </a:rPr>
              <a:t>Separation anxiety is a sign your child realizes how dependent they are on people who care for them.</a:t>
            </a:r>
          </a:p>
          <a:p>
            <a:r>
              <a:rPr lang="en-US" sz="2800" dirty="0">
                <a:latin typeface="Frutiger W01"/>
              </a:rPr>
              <a:t>Parents, Grandparents, other family members.</a:t>
            </a:r>
          </a:p>
          <a:p>
            <a:endParaRPr lang="en-US" sz="2800" dirty="0">
              <a:latin typeface="Frutiger W01"/>
            </a:endParaRPr>
          </a:p>
          <a:p>
            <a:r>
              <a:rPr lang="en-US" sz="2800" dirty="0">
                <a:latin typeface="Frutiger W01"/>
              </a:rPr>
              <a:t>As they get more aware of their surroundings, your child's strong relationship with this small group means they don't feel so safe without you. </a:t>
            </a:r>
          </a:p>
          <a:p>
            <a:endParaRPr lang="en-US" sz="2800" dirty="0">
              <a:latin typeface="Frutiger W01"/>
            </a:endParaRPr>
          </a:p>
          <a:p>
            <a:r>
              <a:rPr lang="en-US" sz="2800" dirty="0">
                <a:latin typeface="Frutiger W01"/>
              </a:rPr>
              <a:t>Their growing awareness of the world around them can also make them feel unsafe or upset in new situations or with new people, even if you are there.</a:t>
            </a:r>
            <a:endParaRPr lang="en-GB" sz="2800" dirty="0">
              <a:latin typeface="Frutiger W01"/>
            </a:endParaRPr>
          </a:p>
        </p:txBody>
      </p:sp>
    </p:spTree>
    <p:extLst>
      <p:ext uri="{BB962C8B-B14F-4D97-AF65-F5344CB8AC3E}">
        <p14:creationId xmlns:p14="http://schemas.microsoft.com/office/powerpoint/2010/main" val="2546742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9F5F5-E0B2-43AD-9DC4-9D8B21198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rutiger W01"/>
              </a:rPr>
              <a:t>How to handle separation anxiety</a:t>
            </a:r>
            <a:endParaRPr lang="en-GB" dirty="0">
              <a:latin typeface="Frutiger W01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34691-986F-4CBF-8E89-03EC9F095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8853112" cy="453553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212B32"/>
                </a:solidFill>
                <a:latin typeface="Frutiger W01"/>
              </a:rPr>
              <a:t>Separation anxiety can make it difficult to leave your child at nursery or in someone else's care.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212B32"/>
                </a:solidFill>
                <a:latin typeface="Frutiger W01"/>
              </a:rPr>
              <a:t>You may feel distressed about doing this.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I</a:t>
            </a:r>
            <a:r>
              <a:rPr lang="en-US" sz="2800" dirty="0" smtClean="0">
                <a:latin typeface="Frutiger W01"/>
              </a:rPr>
              <a:t>t's </a:t>
            </a:r>
            <a:r>
              <a:rPr lang="en-US" sz="2800" dirty="0">
                <a:latin typeface="Frutiger W01"/>
              </a:rPr>
              <a:t>only natural for your child to feel anxious without you.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212B32"/>
                </a:solidFill>
                <a:latin typeface="Frutiger W01"/>
              </a:rPr>
              <a:t>S</a:t>
            </a:r>
            <a:r>
              <a:rPr lang="en-US" sz="2800" dirty="0" smtClean="0">
                <a:solidFill>
                  <a:srgbClr val="212B32"/>
                </a:solidFill>
                <a:latin typeface="Frutiger W01"/>
              </a:rPr>
              <a:t>eparation </a:t>
            </a:r>
            <a:r>
              <a:rPr lang="en-US" sz="2800" dirty="0">
                <a:solidFill>
                  <a:srgbClr val="212B32"/>
                </a:solidFill>
                <a:latin typeface="Frutiger W01"/>
              </a:rPr>
              <a:t>anxiety is usually a sign of how well you have bonded with them.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11181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7853-75F0-4904-913D-F4EC712E9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rutiger W01"/>
              </a:rPr>
              <a:t>Things you can do to help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026A2-F1F3-4025-A1AD-F4B24B835933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54954" y="1602297"/>
            <a:ext cx="10581244" cy="510889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800" dirty="0">
              <a:latin typeface="Frutiger W01"/>
            </a:endParaRP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Practice short separations from your child to begin with gradually increase the time apart.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Talk about what you'll do together later.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Example : After I’m finished work, I’ll come and pick you up and we can go to the park and play on the swings together.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Part of what makes children anxious is fear that they might not see you again.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Make saying goodbye a positive time.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Maintain a consistent routine to help the child feel secure.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800" dirty="0">
              <a:latin typeface="Frutiger W01"/>
            </a:endParaRPr>
          </a:p>
          <a:p>
            <a:endParaRPr lang="en-GB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3ACF7-5B73-4BBA-B071-383BA10CBCD7}"/>
              </a:ext>
            </a:extLst>
          </p:cNvPr>
          <p:cNvSpPr/>
          <p:nvPr/>
        </p:nvSpPr>
        <p:spPr>
          <a:xfrm>
            <a:off x="3048000" y="1505397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A04110-5E53-41FC-9ECE-51A0824A73E2}"/>
              </a:ext>
            </a:extLst>
          </p:cNvPr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451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63AA45F-C6E7-4920-98E8-79B6058D0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Zones </a:t>
            </a:r>
            <a:r>
              <a:rPr lang="en-US"/>
              <a:t>of regulation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828136-A3F2-4A92-9C3D-B6924C360D12}"/>
              </a:ext>
            </a:extLst>
          </p:cNvPr>
          <p:cNvSpPr/>
          <p:nvPr/>
        </p:nvSpPr>
        <p:spPr>
          <a:xfrm>
            <a:off x="293615" y="2751589"/>
            <a:ext cx="117026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Helping your child </a:t>
            </a:r>
            <a:r>
              <a:rPr lang="en-US" sz="2800">
                <a:latin typeface="Frutiger W01"/>
              </a:rPr>
              <a:t>understand </a:t>
            </a:r>
            <a:r>
              <a:rPr lang="en-US" sz="2800" smtClean="0">
                <a:latin typeface="Frutiger W01"/>
              </a:rPr>
              <a:t>their </a:t>
            </a:r>
            <a:r>
              <a:rPr lang="en-US" sz="2800" dirty="0">
                <a:latin typeface="Frutiger W01"/>
              </a:rPr>
              <a:t>emotions and modeling ways of dealing with their feelings will make them feel more secure throughout your child's life.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800" dirty="0">
              <a:latin typeface="Frutiger W01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Frutiger W01"/>
              </a:rPr>
              <a:t>Zones of regulation. </a:t>
            </a:r>
            <a:endParaRPr lang="en-GB" sz="2800" dirty="0">
              <a:latin typeface="Frutiger W01"/>
            </a:endParaRPr>
          </a:p>
        </p:txBody>
      </p:sp>
    </p:spTree>
    <p:extLst>
      <p:ext uri="{BB962C8B-B14F-4D97-AF65-F5344CB8AC3E}">
        <p14:creationId xmlns:p14="http://schemas.microsoft.com/office/powerpoint/2010/main" val="313150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10253</TotalTime>
  <Words>368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Century Gothic</vt:lpstr>
      <vt:lpstr>Frutiger W01</vt:lpstr>
      <vt:lpstr>Wingdings</vt:lpstr>
      <vt:lpstr>Wingdings 3</vt:lpstr>
      <vt:lpstr>Ion Boardroom</vt:lpstr>
      <vt:lpstr>Separation Workshop for parents</vt:lpstr>
      <vt:lpstr> What is Attachment? </vt:lpstr>
      <vt:lpstr> What is Separation Anxiety ?  </vt:lpstr>
      <vt:lpstr>PowerPoint Presentation</vt:lpstr>
      <vt:lpstr>How to handle separation anxiety</vt:lpstr>
      <vt:lpstr>Things you can do to help </vt:lpstr>
      <vt:lpstr>Zones of regulation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Separation workshop</dc:title>
  <dc:creator>Toni Toombs</dc:creator>
  <cp:lastModifiedBy>Melissa Maya</cp:lastModifiedBy>
  <cp:revision>33</cp:revision>
  <dcterms:created xsi:type="dcterms:W3CDTF">2025-09-30T13:16:36Z</dcterms:created>
  <dcterms:modified xsi:type="dcterms:W3CDTF">2025-10-21T07:55:13Z</dcterms:modified>
</cp:coreProperties>
</file>